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Lato Black"/>
      <p:bold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Arial Black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hgLvgL0q4/XkY/3puoS0GiKaac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D1591A-D236-4268-B625-0E742D7DACF8}">
  <a:tblStyle styleId="{93D1591A-D236-4268-B625-0E742D7DAC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Lato-italic.fntdata"/><Relationship Id="rId3" Type="http://schemas.openxmlformats.org/officeDocument/2006/relationships/tableStyles" Target="tableStyles.xml"/><Relationship Id="rId25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3.xml"/><Relationship Id="rId20" Type="http://schemas.openxmlformats.org/officeDocument/2006/relationships/font" Target="fonts/Lato-bold.fntdata"/><Relationship Id="rId2" Type="http://schemas.openxmlformats.org/officeDocument/2006/relationships/presProps" Target="presProps.xml"/><Relationship Id="rId29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24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2.xml"/><Relationship Id="rId23" Type="http://schemas.openxmlformats.org/officeDocument/2006/relationships/font" Target="fonts/LatoBlack-bold.fntdata"/><Relationship Id="rId28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Lato-regular.fntdata"/><Relationship Id="rId31" Type="http://schemas.openxmlformats.org/officeDocument/2006/relationships/customXml" Target="../customXml/item1.xml"/><Relationship Id="rId22" Type="http://schemas.openxmlformats.org/officeDocument/2006/relationships/font" Target="fonts/Lato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HelveticaNeue-italic.fntdata"/><Relationship Id="rId30" Type="http://customschemas.google.com/relationships/presentationmetadata" Target="meta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s">
  <p:cSld name="Main Slide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115902" y="2874872"/>
            <a:ext cx="9769812" cy="134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b="1" lang="fr-FR" sz="28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COMBLER LE DEFECIT DE CONNAISSANCES SUR L’ASM</a:t>
            </a:r>
            <a:endParaRPr b="1" sz="28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92697" y="5129279"/>
            <a:ext cx="5216221" cy="1071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Présenté par : </a:t>
            </a:r>
            <a:r>
              <a:rPr b="1" i="1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Arsène TIENDREBEOGO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Ingénieur de la Géologie et des Mines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b="0" i="1" lang="fr-FR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Directeur Général des Carrières/Burkina Faso</a:t>
            </a:r>
            <a:endParaRPr b="0" i="1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ccueil" id="92" name="Google Shape;92;p1"/>
          <p:cNvPicPr preferRelativeResize="0"/>
          <p:nvPr/>
        </p:nvPicPr>
        <p:blipFill rotWithShape="1">
          <a:blip r:embed="rId3">
            <a:alphaModFix/>
          </a:blip>
          <a:srcRect b="7441" l="9721" r="4011" t="4111"/>
          <a:stretch/>
        </p:blipFill>
        <p:spPr>
          <a:xfrm>
            <a:off x="3091519" y="366516"/>
            <a:ext cx="1266106" cy="1314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ocuments\affiche-1738.900x.pn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6800" y="642772"/>
            <a:ext cx="1416231" cy="88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3164" y="528315"/>
            <a:ext cx="505754" cy="100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68444" t="0"/>
          <a:stretch/>
        </p:blipFill>
        <p:spPr>
          <a:xfrm>
            <a:off x="6744892" y="572874"/>
            <a:ext cx="1149097" cy="90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/>
        </p:nvSpPr>
        <p:spPr>
          <a:xfrm>
            <a:off x="286064" y="455462"/>
            <a:ext cx="109741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Résultats – Composante 5 : </a:t>
            </a:r>
            <a:r>
              <a:rPr b="0" i="0" lang="fr-FR" sz="20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Impact sur </a:t>
            </a:r>
            <a:r>
              <a:rPr b="0" i="0" lang="fr-FR" sz="20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la santé, l’assainissement, la sécurité et relation communautaire</a:t>
            </a:r>
            <a:endParaRPr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902" y="4175095"/>
            <a:ext cx="2918962" cy="20508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E:\Photo enquète EMAPE\Dano\Dano5\Dano5 site1\IMG_2866.JPG" id="183" name="Google Shape;1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84592" y="1651824"/>
            <a:ext cx="2127582" cy="29189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4" name="Google Shape;184;p10"/>
          <p:cNvSpPr/>
          <p:nvPr/>
        </p:nvSpPr>
        <p:spPr>
          <a:xfrm>
            <a:off x="3505200" y="1773803"/>
            <a:ext cx="8582025" cy="470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Aucune assurance maladie, ni pour les carriers ni pour leurs familles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63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Pas d’équipement de protection individuelle (EPI) par ignorance ou par négligence (Photo 1).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63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Dans la carrière semi-mécanisée de Dano 5, seuls 2 opérateurs sur 7 portent un casque (Photo 2)</a:t>
            </a:r>
            <a:endParaRPr/>
          </a:p>
          <a:p>
            <a:pPr indent="-171450" lvl="0" marL="171450" marR="2857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Manque de dispositif de collecte, d’évacuation, de transport et de traitement des déchets (restes de nourriture, emballages divers, outils usagés, localement traces de fuites d’huiles d’engins…).</a:t>
            </a:r>
            <a:endParaRPr/>
          </a:p>
          <a:p>
            <a:pPr indent="-171450" lvl="0" marL="171450" marR="284163" rtl="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Manque de toilettes ou feuillets à proximité des sites examinés. 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63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Insalubrité grandissant des sites abandonnés</a:t>
            </a:r>
            <a:endParaRPr/>
          </a:p>
          <a:p>
            <a:pPr indent="-171450" lvl="0" marL="171450" marR="2857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oto Sans Symbols"/>
              <a:buChar char="⮚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Bonne perception du secteur exceptées des nuisances à proximité gênantes</a:t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457962" y="2047513"/>
            <a:ext cx="2857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414075" y="4351752"/>
            <a:ext cx="2857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87" name="Google Shape;18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>
            <p:ph idx="12" type="sldNum"/>
          </p:nvPr>
        </p:nvSpPr>
        <p:spPr>
          <a:xfrm>
            <a:off x="11382103" y="383177"/>
            <a:ext cx="357051" cy="209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813811" y="0"/>
            <a:ext cx="10696617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Résultats – Composante 6 :</a:t>
            </a:r>
            <a:r>
              <a:rPr b="0" i="0" lang="fr-FR" sz="35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b="0" i="0" lang="fr-FR" sz="20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Chaine de valeurs – Données économiques/</a:t>
            </a:r>
            <a:r>
              <a:rPr b="0" i="0" lang="fr-FR" sz="27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b="0" i="0" sz="2700" u="none" cap="none" strike="noStrike">
              <a:solidFill>
                <a:srgbClr val="2C2E3C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22222"/>
                </a:solidFill>
                <a:latin typeface="Lato Black"/>
                <a:ea typeface="Lato Black"/>
                <a:cs typeface="Lato Black"/>
                <a:sym typeface="Lato Black"/>
              </a:rPr>
              <a:t>Ressources générées dans la filière des latérites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1041497" y="5195770"/>
            <a:ext cx="9432234" cy="122084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sng" cap="none" strike="noStrike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00" u="none" cap="none" strike="noStrike">
                <a:solidFill>
                  <a:srgbClr val="222222"/>
                </a:solidFill>
                <a:latin typeface="Lato Black"/>
                <a:ea typeface="Lato Black"/>
                <a:cs typeface="Lato Black"/>
                <a:sym typeface="Lato Black"/>
              </a:rPr>
              <a:t>Dans la production des briques latéritiques taillées (BLT), les données disponibles ont permis d’estimer les ressources financières générées par les carriers de leurs exploitations dans certaines carrières, ceci nous donne </a:t>
            </a:r>
            <a:r>
              <a:rPr b="0" i="0" lang="fr-FR" sz="16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Lato Black"/>
                <a:ea typeface="Lato Black"/>
                <a:cs typeface="Lato Black"/>
                <a:sym typeface="Lato Black"/>
              </a:rPr>
              <a:t>une moyenne pondérée mensuelle par mois de 164 212 CFA dans un pays où le smig est de 45 000 CFA/mois, soit 3,6 fois plus. </a:t>
            </a:r>
            <a:endParaRPr b="0" i="0" sz="1600" u="none" cap="none" strike="noStrike">
              <a:solidFill>
                <a:schemeClr val="dk1"/>
              </a:solidFill>
              <a:highlight>
                <a:srgbClr val="00FF0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195" name="Google Shape;195;p11"/>
          <p:cNvGraphicFramePr/>
          <p:nvPr/>
        </p:nvGraphicFramePr>
        <p:xfrm>
          <a:off x="1041497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{93D1591A-D236-4268-B625-0E742D7DACF8}</a:tableStyleId>
              </a:tblPr>
              <a:tblGrid>
                <a:gridCol w="1576425"/>
                <a:gridCol w="1576425"/>
                <a:gridCol w="1576425"/>
                <a:gridCol w="1576425"/>
                <a:gridCol w="1576425"/>
                <a:gridCol w="1550150"/>
              </a:tblGrid>
              <a:tr h="41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Site Nom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Lieu-dit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Chiffre d’affaires CFA/année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Nombre de carriers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CFA/personne/ année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CFA Brut/ personne/mois </a:t>
                      </a:r>
                      <a:endParaRPr b="1" i="0" sz="900" u="none" cap="none" strike="noStrike">
                        <a:solidFill>
                          <a:srgbClr val="FFFFFF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NIHOUN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14 178 241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80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177 228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14 769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BANSIE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223 214 286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3 720 238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310 020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KARABA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158 110 119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100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1 581 101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131 758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SIENIKUY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300 334 821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100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3 003 348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250 279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KARI 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117 187 500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3 906 250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325 521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HOUNDE 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KARI 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53 842 905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1 794 764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149 564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TOUSSIANA 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SIMISSIAN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739 484 127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70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1 173 784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97 815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TOUSSIANA 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BADOUGOUYA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197 346 230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822 276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68 523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TOUSSIANA 5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WEMPEYA 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115 595 238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5 779 762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481 647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TOUSSIANA 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WEMPEYA 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144 977 679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690 370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57 531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TOUSSIANA 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WEMPEYA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313 504 464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1 567 522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130 627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PENI 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KABADINGA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96 436 012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642 907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53 576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PENI 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KOGUERA 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218 359 375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1 364 746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113 729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PENI 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TAGA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459 375 000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1 148 438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95 703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PENI 4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KOGUERA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300 972 222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20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752 431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900" u="none" cap="none" strike="noStrike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62 703 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3175" marB="0" marR="3175" marL="31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/>
        </p:nvSpPr>
        <p:spPr>
          <a:xfrm>
            <a:off x="2170632" y="-47997"/>
            <a:ext cx="3358805" cy="566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RECOMMANDATIONS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92488" y="814248"/>
            <a:ext cx="11593268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Décentralisé l’Administration minière;</a:t>
            </a:r>
            <a:endParaRPr/>
          </a:p>
          <a:p>
            <a:pPr indent="0" lvl="3" marL="2286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Multiplié les actions d’accompagnement des exploitants à se formaliser;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Faciliter la mise en réseau des exploitants;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Renforcer les capacités des acteurs privés et publics sur la gestion technique des carrières artisanales;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Approfondir et étendre l’étude de base sur la majeure partie du pays;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faciliter l’accès aux équipements et matériels d'extraction et de traitement;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encourager les unités de fabrication locales;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Faciliter</a:t>
            </a:r>
            <a:endParaRPr/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3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sécurisation et réhabilitation des sites abandonnés;</a:t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3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2286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953" y="379263"/>
            <a:ext cx="11593747" cy="63872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1288868" y="330291"/>
            <a:ext cx="91265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wentieth Century"/>
              <a:buNone/>
            </a:pPr>
            <a:r>
              <a:rPr lang="fr-FR" sz="24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Burkina Faso est situé au cœur de l’Afrique de l’Ouest, avec une superficie de 274 000 km² et une population estimée à 20 500 000 habitants. </a:t>
            </a:r>
            <a:br>
              <a:rPr lang="fr-FR" sz="24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24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Son économie repose sur l’agriculture et la production minière, en particulier celle de l’or (56,857 tonnes en 2023)</a:t>
            </a:r>
            <a:r>
              <a:rPr lang="fr-FR" sz="1800"/>
              <a:t>.</a:t>
            </a:r>
            <a:endParaRPr sz="1800"/>
          </a:p>
        </p:txBody>
      </p:sp>
      <p:pic>
        <p:nvPicPr>
          <p:cNvPr id="101" name="Google Shape;10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868" y="1655854"/>
            <a:ext cx="9126583" cy="513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idx="2" type="body"/>
          </p:nvPr>
        </p:nvSpPr>
        <p:spPr>
          <a:xfrm>
            <a:off x="182420" y="1288871"/>
            <a:ext cx="5120664" cy="4993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fr-FR" sz="1900">
                <a:solidFill>
                  <a:srgbClr val="000000"/>
                </a:solidFill>
              </a:rPr>
              <a:t>L’exploitation artisanale informelle des minéraux de développement au Burkina Faso est la forme la plus répandue et occupe un nombre important de nos populations surtout en saison sèche.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D8047"/>
              </a:buClr>
              <a:buSzPts val="1140"/>
              <a:buNone/>
            </a:pPr>
            <a:r>
              <a:rPr lang="fr-FR" sz="1900">
                <a:solidFill>
                  <a:srgbClr val="000000"/>
                </a:solidFill>
              </a:rPr>
              <a:t>Il s’agit 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40"/>
              <a:buFont typeface="Arial"/>
              <a:buChar char="•"/>
            </a:pPr>
            <a:r>
              <a:rPr lang="fr-FR" sz="1900">
                <a:solidFill>
                  <a:srgbClr val="000000"/>
                </a:solidFill>
              </a:rPr>
              <a:t>la taille de briques de latérites pour la construction 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40"/>
              <a:buFont typeface="Arial"/>
              <a:buChar char="•"/>
            </a:pPr>
            <a:r>
              <a:rPr lang="fr-FR" sz="1900">
                <a:solidFill>
                  <a:srgbClr val="000000"/>
                </a:solidFill>
              </a:rPr>
              <a:t>l’extraction des argiles pour la poterie et la peinture des maisons 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40"/>
              <a:buFont typeface="Arial"/>
              <a:buChar char="•"/>
            </a:pPr>
            <a:r>
              <a:rPr lang="fr-FR" sz="1900">
                <a:solidFill>
                  <a:srgbClr val="000000"/>
                </a:solidFill>
              </a:rPr>
              <a:t>le concassage de granulats, le ramassage du sable et graviers pour la construction.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/>
              <a:t> 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87061" y="543104"/>
            <a:ext cx="4815864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ETAT DES LIEUX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104" y="441370"/>
            <a:ext cx="6066046" cy="6163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768121" y="3096465"/>
            <a:ext cx="4275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798812" y="3176026"/>
            <a:ext cx="3016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513598" y="4013946"/>
            <a:ext cx="4275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817222" y="165464"/>
            <a:ext cx="9457508" cy="692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ETUDE DE BASE DE L’EXPLOITATION ARTISANALE DES MINERAUX DE DEVELOPPEMENT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>
            <p:ph idx="2" type="body"/>
          </p:nvPr>
        </p:nvSpPr>
        <p:spPr>
          <a:xfrm>
            <a:off x="511038" y="1154972"/>
            <a:ext cx="10069877" cy="4853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fr-FR" sz="1800"/>
              <a:t>CONTEXTE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1800"/>
              <a:t>Au Burkina Faso, plusieurs paramètres et de données sur l’exploitation artisanale des minéraux du développement sont peu maitrisés par le ministère chargé des mines. C’est pourquoi, à travers le programme ACP-UE, une étude de base sur l'état de l'exploitation artisanale des minéraux du développement à été réalisé dans les régions des </a:t>
            </a:r>
            <a:r>
              <a:rPr b="1" lang="fr-FR" sz="1800"/>
              <a:t>Hauts-Bassins</a:t>
            </a:r>
            <a:r>
              <a:rPr lang="fr-FR" sz="1800"/>
              <a:t>, du </a:t>
            </a:r>
            <a:r>
              <a:rPr b="1" lang="fr-FR" sz="1800"/>
              <a:t>Sud-Ouest</a:t>
            </a:r>
            <a:r>
              <a:rPr lang="fr-FR" sz="1800"/>
              <a:t>, de la </a:t>
            </a:r>
            <a:r>
              <a:rPr b="1" lang="fr-FR" sz="1800"/>
              <a:t>Boucle du Mouhoun</a:t>
            </a:r>
            <a:r>
              <a:rPr lang="fr-FR" sz="1800"/>
              <a:t> et du </a:t>
            </a:r>
            <a:r>
              <a:rPr b="1" lang="fr-FR" sz="1800"/>
              <a:t>Centre-Sud</a:t>
            </a:r>
            <a:r>
              <a:rPr lang="fr-FR" sz="1800"/>
              <a:t>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fr-FR" sz="1800"/>
              <a:t>OBJECTIFS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Analyse du cadre politique, juridique et institutionnel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Enquêtes socio-économiques des exploitants et communautés EMAPE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Analyser les conditions techniques d’exploitation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Evaluer l’impact des pratiques d’exploitation minière sur l’environnement, la santé et la sécurité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Analyse de la chaine de valeur du secteur des minéraux du développement et des produits à valeur ajoutée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/>
              <a:t>Identifier et examiner les opportunités de réduction des émissions de carbone</a:t>
            </a:r>
            <a:endParaRPr sz="1800"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384174" y="687977"/>
            <a:ext cx="11111139" cy="5399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2800"/>
              <a:buFont typeface="Calibri"/>
              <a:buNone/>
            </a:pPr>
            <a:r>
              <a:rPr b="1" lang="fr-FR" sz="2800">
                <a:solidFill>
                  <a:srgbClr val="2C2E3C"/>
                </a:solidFill>
                <a:latin typeface="Calibri"/>
                <a:ea typeface="Calibri"/>
                <a:cs typeface="Calibri"/>
                <a:sym typeface="Calibri"/>
              </a:rPr>
              <a:t>Résultats – Composante 1 : </a:t>
            </a:r>
            <a:r>
              <a:rPr lang="fr-FR" sz="2000">
                <a:solidFill>
                  <a:srgbClr val="2C2E3C"/>
                </a:solidFill>
                <a:latin typeface="Calibri"/>
                <a:ea typeface="Calibri"/>
                <a:cs typeface="Calibri"/>
                <a:sym typeface="Calibri"/>
              </a:rPr>
              <a:t>Cadre politique, juridique et institutionnel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384174" y="1445623"/>
            <a:ext cx="10518955" cy="4990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politique minière est arrimée à des instruments de politique supranationale émanent d’entités continentales et régionales dont le Burkina Faso est partie prenante;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Vision Minière Africaine,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L’Initiative pour la Transparence des Industries Extractives (ITIE/EITI),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politique minière de l’UEMOA avec le Règlement n°18/2003/CM/UEMOA du 22 décembre 2003 portant adoption du code minier communautaire de L'UEMOA.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cadre juridique est essentiellement régi par la loi n° 036-2015/CNT portant code minier du Burkina Faso et de ses textes d’application.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Institutionnellement c’est le ministère de l’Energie, des Mines et des Carrières (MEMC) à travers  la Direction Générale des Carrières qui assure la mise en œuvre et le suivi de la politique du Gouvernement en matière de carrières.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287383" y="174172"/>
            <a:ext cx="11402785" cy="7576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ct val="100000"/>
              <a:buFont typeface="Lato Black"/>
              <a:buNone/>
            </a:pP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fr-FR" sz="20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b="1" lang="fr-FR" sz="3100">
                <a:solidFill>
                  <a:srgbClr val="2C2E3C"/>
                </a:solidFill>
                <a:latin typeface="Calibri"/>
                <a:ea typeface="Calibri"/>
                <a:cs typeface="Calibri"/>
                <a:sym typeface="Calibri"/>
              </a:rPr>
              <a:t>Résultats-Composante 2:</a:t>
            </a:r>
            <a:r>
              <a:rPr lang="fr-FR" sz="3100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fr-FR" sz="2200">
                <a:solidFill>
                  <a:srgbClr val="2C2E3C"/>
                </a:solidFill>
                <a:latin typeface="Calibri"/>
                <a:ea typeface="Calibri"/>
                <a:cs typeface="Calibri"/>
                <a:sym typeface="Calibri"/>
              </a:rPr>
              <a:t>Recensement des acteurs du secteur et analyse socio-économique</a:t>
            </a:r>
            <a:endParaRPr sz="2200">
              <a:solidFill>
                <a:srgbClr val="2C2E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3" name="Google Shape;133;p6"/>
          <p:cNvGraphicFramePr/>
          <p:nvPr/>
        </p:nvGraphicFramePr>
        <p:xfrm>
          <a:off x="284661" y="12801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{93D1591A-D236-4268-B625-0E742D7DACF8}</a:tableStyleId>
              </a:tblPr>
              <a:tblGrid>
                <a:gridCol w="1942750"/>
                <a:gridCol w="1570300"/>
                <a:gridCol w="2191050"/>
              </a:tblGrid>
              <a:tr h="885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Commune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Nombre de sites visités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Nombre d’exploitants recensés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Boromo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50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Houndé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8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370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Toussiana + Peni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510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Bobo-Dioulasso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143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Gaoua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Diebougou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300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Dissin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60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Dano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6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210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Dakola (Pô)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Tiebélé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65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Gon-Boussougou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250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295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Toecé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104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3492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/>
                        <a:t>TOTAL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>
                          <a:solidFill>
                            <a:srgbClr val="0070C0"/>
                          </a:solidFill>
                        </a:rPr>
                        <a:t>45</a:t>
                      </a:r>
                      <a:endParaRPr sz="24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>
                          <a:solidFill>
                            <a:srgbClr val="0070C0"/>
                          </a:solidFill>
                        </a:rPr>
                        <a:t>2092</a:t>
                      </a:r>
                      <a:endParaRPr sz="24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b"/>
                </a:tc>
              </a:tr>
            </a:tbl>
          </a:graphicData>
        </a:graphic>
      </p:graphicFrame>
      <p:sp>
        <p:nvSpPr>
          <p:cNvPr id="134" name="Google Shape;134;p6"/>
          <p:cNvSpPr/>
          <p:nvPr/>
        </p:nvSpPr>
        <p:spPr>
          <a:xfrm>
            <a:off x="6191794" y="1280158"/>
            <a:ext cx="559090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Dans le cadre de  l’étude environ 2 000 emplois directs (100 % composés de main d’œuvre locale) sont générés par l’EMAPE-MD. il faut ajouter à cela d’autres milliers d’emplois indirects dans les secteurs de la construction &amp; du bâtiment, tant locaux que régionaux.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 population rurale reste sur place et se consacre directement: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à l’exploitation artisanale en tant que carriers à temps plein,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comme carriers saisonniers,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à développer des activités au niveau des sites pour en tirer profit.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🡺Ralentissement des migrations saisonnières à l’intérieur du pays. </a:t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231209" y="160606"/>
            <a:ext cx="1109123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Résultats – Composante 3 :</a:t>
            </a:r>
            <a:r>
              <a:rPr b="0" i="0" lang="fr-FR" sz="35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b="0" i="0" lang="fr-FR" sz="20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Analyse du contexte technique et opérationnel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3246177" y="1017936"/>
            <a:ext cx="8916672" cy="328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moyens matériels utilisés pour l’extraction des substances restent rudimentaires 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93" y="4487490"/>
            <a:ext cx="2278819" cy="171367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53" y="1025199"/>
            <a:ext cx="3042344" cy="240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3246177" y="1622311"/>
            <a:ext cx="8916672" cy="328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intérêts de formalisation sont manifestés et nécessitent un accompagnement 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3231133" y="2948307"/>
            <a:ext cx="8741989" cy="605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acteurs communaux s’impliquent dans la mise en valeur (Formations et renforcement de capacité surtout pour les métiers connexes (maçonnerie en BLT)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3246177" y="2285535"/>
            <a:ext cx="8916672" cy="328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formalisations envisagées sont les Associations, les Coopératives et les AEA</a:t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231133" y="3772217"/>
            <a:ext cx="8916672" cy="328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Des standards de qualité de production existent pour tous les types de matériaux </a:t>
            </a: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2825" y="4695841"/>
            <a:ext cx="1913175" cy="150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9056" y="4667411"/>
            <a:ext cx="1612493" cy="1533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10569380" y="5682348"/>
            <a:ext cx="1506128" cy="51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BLT « tendre » de Houndé »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6096000" y="5448504"/>
            <a:ext cx="1506128" cy="51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BLT « sèche » de Diébougou »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48003" y="2155042"/>
            <a:ext cx="2719394" cy="51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Pioches et pelles dans une carrière de BLT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2336557" y="4952484"/>
            <a:ext cx="1254541" cy="74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Pioche dans une carrière d’argile</a:t>
            </a:r>
            <a:endParaRPr/>
          </a:p>
        </p:txBody>
      </p:sp>
      <p:sp>
        <p:nvSpPr>
          <p:cNvPr id="154" name="Google Shape;1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107332" y="585287"/>
            <a:ext cx="11934991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3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Résultats – Composante 4 : </a:t>
            </a:r>
            <a:r>
              <a:rPr b="0" i="0" lang="fr-FR" sz="20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Inventaire des sites artisanaux des minéraux du développement en exploitation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336" y="1584959"/>
            <a:ext cx="5139373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753922" y="432904"/>
            <a:ext cx="906440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Résultats – Composante 5: </a:t>
            </a:r>
            <a:r>
              <a:rPr b="0" i="0" lang="fr-FR" sz="2000" u="none" cap="none" strike="noStrike">
                <a:solidFill>
                  <a:srgbClr val="2C2E3C"/>
                </a:solidFill>
                <a:latin typeface="Lato Black"/>
                <a:ea typeface="Lato Black"/>
                <a:cs typeface="Lato Black"/>
                <a:sym typeface="Lato Black"/>
              </a:rPr>
              <a:t>Les impacts sur le plan environnemental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03" y="1576413"/>
            <a:ext cx="1494278" cy="18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0288" y="1590394"/>
            <a:ext cx="2420970" cy="181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003" y="3968085"/>
            <a:ext cx="1494278" cy="199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0423" y="3968085"/>
            <a:ext cx="2420970" cy="199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4899266" y="1383856"/>
            <a:ext cx="7092113" cy="4038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600"/>
              <a:buFont typeface="Lato Black"/>
              <a:buNone/>
            </a:pPr>
            <a:r>
              <a:t/>
            </a:r>
            <a:endParaRPr b="0" i="0" sz="1600" u="none" cap="none" strike="noStrike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b="0" i="0" lang="fr-FR" sz="1800" u="sng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sol :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crevasses, galeries et grands trous non reconstitués (</a:t>
            </a:r>
            <a:r>
              <a:rPr b="1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Photos 1,2,3</a:t>
            </a: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sites abandonnés non réhabilités (</a:t>
            </a:r>
            <a:r>
              <a:rPr b="1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Photo 4</a:t>
            </a: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-1143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b="0" i="0" lang="fr-FR" sz="1800" u="sng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Eaux de surface et souterraines : 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déversement des déchets dans les sites abandonnés </a:t>
            </a:r>
            <a:r>
              <a:rPr b="1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(Photo 4</a:t>
            </a: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exploitations anarchiques, perturbations dans le drainage naturel (</a:t>
            </a:r>
            <a:r>
              <a:rPr b="1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Photo 1</a:t>
            </a: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800"/>
              <a:buFont typeface="Lato Black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b="0" i="0" lang="fr-FR" sz="1800" u="sng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 faune :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perte de l’habitat naturel et de la vie animale en périphérie du site,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départ de la faune sauvage vers d’autres horizons. </a:t>
            </a:r>
            <a:endParaRPr/>
          </a:p>
          <a:p>
            <a:pPr indent="-1143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b="0" i="0" lang="fr-FR" sz="1800" u="sng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Flore et Végétation :</a:t>
            </a:r>
            <a:endParaRPr/>
          </a:p>
          <a:p>
            <a:pPr indent="-228600" lvl="1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déboisement lors de l’ouverture du site et son extension.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1600"/>
              <a:buFont typeface="Lato Black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582807" y="2155167"/>
            <a:ext cx="320961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1570383" y="4167549"/>
            <a:ext cx="191546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2220423" y="2249297"/>
            <a:ext cx="453204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3054666" y="4026485"/>
            <a:ext cx="284239" cy="28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/>
          </a:p>
        </p:txBody>
      </p:sp>
      <p:sp>
        <p:nvSpPr>
          <p:cNvPr id="176" name="Google Shape;17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E53D102CA974187F48E8DFB812515" ma:contentTypeVersion="16" ma:contentTypeDescription="Create a new document." ma:contentTypeScope="" ma:versionID="a88c0e85ada9e37a1952e090a00958b2">
  <xsd:schema xmlns:xsd="http://www.w3.org/2001/XMLSchema" xmlns:xs="http://www.w3.org/2001/XMLSchema" xmlns:p="http://schemas.microsoft.com/office/2006/metadata/properties" xmlns:ns2="31b59bab-6dbb-45f3-907c-4e3280135598" xmlns:ns3="5a063abd-92d5-4c14-879c-ffbac7776c23" targetNamespace="http://schemas.microsoft.com/office/2006/metadata/properties" ma:root="true" ma:fieldsID="98db923754704a30fda1acda30f67c55" ns2:_="" ns3:_="">
    <xsd:import namespace="31b59bab-6dbb-45f3-907c-4e3280135598"/>
    <xsd:import namespace="5a063abd-92d5-4c14-879c-ffbac7776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9bab-6dbb-45f3-907c-4e3280135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63abd-92d5-4c14-879c-ffbac7776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d77023c-f00c-4766-835b-a207c45d601c}" ma:internalName="TaxCatchAll" ma:showField="CatchAllData" ma:web="5a063abd-92d5-4c14-879c-ffbac7776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063abd-92d5-4c14-879c-ffbac7776c23" xsi:nil="true"/>
    <lcf76f155ced4ddcb4097134ff3c332f xmlns="31b59bab-6dbb-45f3-907c-4e3280135598">
      <Terms xmlns="http://schemas.microsoft.com/office/infopath/2007/PartnerControls"/>
    </lcf76f155ced4ddcb4097134ff3c332f>
    <SharedWithUsers xmlns="5a063abd-92d5-4c14-879c-ffbac7776c2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3BE813-D85C-4239-9C1F-9947A61993A9}"/>
</file>

<file path=customXml/itemProps2.xml><?xml version="1.0" encoding="utf-8"?>
<ds:datastoreItem xmlns:ds="http://schemas.openxmlformats.org/officeDocument/2006/customXml" ds:itemID="{CB45CDCC-7BA1-48FA-8A1A-76EA153F701C}"/>
</file>

<file path=customXml/itemProps3.xml><?xml version="1.0" encoding="utf-8"?>
<ds:datastoreItem xmlns:ds="http://schemas.openxmlformats.org/officeDocument/2006/customXml" ds:itemID="{38CCB0BA-03B9-4979-8426-F2A1A7B0864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dcterms:created xsi:type="dcterms:W3CDTF">2024-02-15T15:07:20Z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0x010100A57E53D102CA974187F48E8DFB812515</vt:lpwstr>
  </property>
  <property fmtid="{D5CDD505-2E9C-101B-9397-08002B2CF9AE}" pid="3" name="Order">
    <vt:r8>7112700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