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6858000" cx="12192000"/>
  <p:notesSz cx="6858000" cy="9144000"/>
  <p:embeddedFontLst>
    <p:embeddedFont>
      <p:font typeface="Century Gothic"/>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0" roundtripDataSignature="AMtx7mjrLBhbLCCkTr7MBQDRfsMGJyPPp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CenturyGothic-italic.fntdata"/><Relationship Id="rId8" Type="http://schemas.openxmlformats.org/officeDocument/2006/relationships/slide" Target="slides/slide4.xml"/><Relationship Id="rId3" Type="http://schemas.openxmlformats.org/officeDocument/2006/relationships/slideMaster" Target="slideMasters/slideMaster1.xml"/><Relationship Id="rId21" Type="http://schemas.openxmlformats.org/officeDocument/2006/relationships/customXml" Target="../customXml/item1.xml"/><Relationship Id="rId12" Type="http://schemas.openxmlformats.org/officeDocument/2006/relationships/slide" Target="slides/slide8.xml"/><Relationship Id="rId17" Type="http://schemas.openxmlformats.org/officeDocument/2006/relationships/font" Target="fonts/CenturyGothic-bold.fntdata"/><Relationship Id="rId7" Type="http://schemas.openxmlformats.org/officeDocument/2006/relationships/slide" Target="slides/slide3.xml"/><Relationship Id="rId20" Type="http://customschemas.google.com/relationships/presentationmetadata" Target="metadata"/><Relationship Id="rId2" Type="http://schemas.openxmlformats.org/officeDocument/2006/relationships/presProps" Target="presProps.xml"/><Relationship Id="rId16" Type="http://schemas.openxmlformats.org/officeDocument/2006/relationships/font" Target="fonts/CenturyGothic-regular.fntdata"/><Relationship Id="rId11" Type="http://schemas.openxmlformats.org/officeDocument/2006/relationships/slide" Target="slides/slide7.xml"/><Relationship Id="rId1" Type="http://schemas.openxmlformats.org/officeDocument/2006/relationships/theme" Target="theme/theme1.xml"/><Relationship Id="rId6" Type="http://schemas.openxmlformats.org/officeDocument/2006/relationships/slide" Target="slides/slide2.xml"/><Relationship Id="rId15" Type="http://schemas.openxmlformats.org/officeDocument/2006/relationships/slide" Target="slides/slide11.xml"/><Relationship Id="rId5" Type="http://schemas.openxmlformats.org/officeDocument/2006/relationships/slide" Target="slides/slide1.xml"/><Relationship Id="rId23" Type="http://schemas.openxmlformats.org/officeDocument/2006/relationships/customXml" Target="../customXml/item3.xml"/><Relationship Id="rId10" Type="http://schemas.openxmlformats.org/officeDocument/2006/relationships/slide" Target="slides/slide6.xml"/><Relationship Id="rId19" Type="http://schemas.openxmlformats.org/officeDocument/2006/relationships/font" Target="fonts/CenturyGothic-boldItalic.fntdata"/><Relationship Id="rId4" Type="http://schemas.openxmlformats.org/officeDocument/2006/relationships/notesMaster" Target="notesMasters/notes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4.png"/><Relationship Id="rId4" Type="http://schemas.openxmlformats.org/officeDocument/2006/relationships/image" Target="../media/image8.png"/><Relationship Id="rId5"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3"/>
          <p:cNvSpPr txBox="1"/>
          <p:nvPr>
            <p:ph type="ctrTitle"/>
          </p:nvPr>
        </p:nvSpPr>
        <p:spPr>
          <a:xfrm>
            <a:off x="914400" y="1122363"/>
            <a:ext cx="103632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3"/>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3"/>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3"/>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A yellow and brown background" id="17" name="Google Shape;17;p13"/>
          <p:cNvPicPr preferRelativeResize="0"/>
          <p:nvPr/>
        </p:nvPicPr>
        <p:blipFill rotWithShape="1">
          <a:blip r:embed="rId2">
            <a:alphaModFix/>
          </a:blip>
          <a:srcRect b="0" l="0" r="0" t="0"/>
          <a:stretch/>
        </p:blipFill>
        <p:spPr>
          <a:xfrm>
            <a:off x="0" y="0"/>
            <a:ext cx="12159277" cy="6858000"/>
          </a:xfrm>
          <a:prstGeom prst="rect">
            <a:avLst/>
          </a:prstGeom>
          <a:noFill/>
          <a:ln>
            <a:noFill/>
          </a:ln>
        </p:spPr>
      </p:pic>
      <p:pic>
        <p:nvPicPr>
          <p:cNvPr id="18" name="Google Shape;18;p13"/>
          <p:cNvPicPr preferRelativeResize="0"/>
          <p:nvPr/>
        </p:nvPicPr>
        <p:blipFill rotWithShape="1">
          <a:blip r:embed="rId3">
            <a:alphaModFix/>
          </a:blip>
          <a:srcRect b="0" l="0" r="0" t="0"/>
          <a:stretch/>
        </p:blipFill>
        <p:spPr>
          <a:xfrm>
            <a:off x="1310860" y="261144"/>
            <a:ext cx="2048566" cy="1594502"/>
          </a:xfrm>
          <a:prstGeom prst="rect">
            <a:avLst/>
          </a:prstGeom>
          <a:noFill/>
          <a:ln>
            <a:noFill/>
          </a:ln>
        </p:spPr>
      </p:pic>
      <p:pic>
        <p:nvPicPr>
          <p:cNvPr id="19" name="Google Shape;19;p13"/>
          <p:cNvPicPr preferRelativeResize="0"/>
          <p:nvPr/>
        </p:nvPicPr>
        <p:blipFill rotWithShape="1">
          <a:blip r:embed="rId4">
            <a:alphaModFix/>
          </a:blip>
          <a:srcRect b="0" l="0" r="0" t="0"/>
          <a:stretch/>
        </p:blipFill>
        <p:spPr>
          <a:xfrm>
            <a:off x="9207224" y="112572"/>
            <a:ext cx="2832100" cy="1333500"/>
          </a:xfrm>
          <a:prstGeom prst="rect">
            <a:avLst/>
          </a:prstGeom>
          <a:noFill/>
          <a:ln>
            <a:noFill/>
          </a:ln>
        </p:spPr>
      </p:pic>
      <p:pic>
        <p:nvPicPr>
          <p:cNvPr descr="A white surface with a crack in the middle&#10;&#10;Description automatically generated" id="20" name="Google Shape;20;p13"/>
          <p:cNvPicPr preferRelativeResize="0"/>
          <p:nvPr/>
        </p:nvPicPr>
        <p:blipFill rotWithShape="1">
          <a:blip r:embed="rId5">
            <a:alphaModFix/>
          </a:blip>
          <a:srcRect b="0" l="0" r="0" t="0"/>
          <a:stretch/>
        </p:blipFill>
        <p:spPr>
          <a:xfrm>
            <a:off x="4615070" y="1500424"/>
            <a:ext cx="7154757" cy="425968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7" name="Shape 77"/>
        <p:cNvGrpSpPr/>
        <p:nvPr/>
      </p:nvGrpSpPr>
      <p:grpSpPr>
        <a:xfrm>
          <a:off x="0" y="0"/>
          <a:ext cx="0" cy="0"/>
          <a:chOff x="0" y="0"/>
          <a:chExt cx="0" cy="0"/>
        </a:xfrm>
      </p:grpSpPr>
      <p:sp>
        <p:nvSpPr>
          <p:cNvPr id="78" name="Google Shape;78;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22"/>
          <p:cNvSpPr/>
          <p:nvPr>
            <p:ph idx="2" type="pic"/>
          </p:nvPr>
        </p:nvSpPr>
        <p:spPr>
          <a:xfrm>
            <a:off x="5183188" y="987427"/>
            <a:ext cx="6172200" cy="4873625"/>
          </a:xfrm>
          <a:prstGeom prst="rect">
            <a:avLst/>
          </a:prstGeom>
          <a:noFill/>
          <a:ln>
            <a:noFill/>
          </a:ln>
        </p:spPr>
      </p:sp>
      <p:sp>
        <p:nvSpPr>
          <p:cNvPr id="80" name="Google Shape;80;p2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1" name="Google Shape;81;p22"/>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2"/>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2"/>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A white surface with a yellow corner&#10;&#10;Description automatically generated" id="84" name="Google Shape;84;p22"/>
          <p:cNvPicPr preferRelativeResize="0"/>
          <p:nvPr/>
        </p:nvPicPr>
        <p:blipFill rotWithShape="1">
          <a:blip r:embed="rId2">
            <a:alphaModFix/>
          </a:blip>
          <a:srcRect b="0" l="0" r="0" t="0"/>
          <a:stretch/>
        </p:blipFill>
        <p:spPr>
          <a:xfrm>
            <a:off x="-9645" y="1"/>
            <a:ext cx="12201646" cy="68580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5" name="Shape 85"/>
        <p:cNvGrpSpPr/>
        <p:nvPr/>
      </p:nvGrpSpPr>
      <p:grpSpPr>
        <a:xfrm>
          <a:off x="0" y="0"/>
          <a:ext cx="0" cy="0"/>
          <a:chOff x="0" y="0"/>
          <a:chExt cx="0" cy="0"/>
        </a:xfrm>
      </p:grpSpPr>
      <p:sp>
        <p:nvSpPr>
          <p:cNvPr id="86" name="Google Shape;86;p23"/>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2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23"/>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23"/>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23"/>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A white surface with a yellow corner&#10;&#10;Description automatically generated" id="91" name="Google Shape;91;p23"/>
          <p:cNvPicPr preferRelativeResize="0"/>
          <p:nvPr/>
        </p:nvPicPr>
        <p:blipFill rotWithShape="1">
          <a:blip r:embed="rId2">
            <a:alphaModFix/>
          </a:blip>
          <a:srcRect b="0" l="0" r="0" t="0"/>
          <a:stretch/>
        </p:blipFill>
        <p:spPr>
          <a:xfrm>
            <a:off x="-9645" y="1"/>
            <a:ext cx="12201646" cy="68580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2" name="Shape 92"/>
        <p:cNvGrpSpPr/>
        <p:nvPr/>
      </p:nvGrpSpPr>
      <p:grpSpPr>
        <a:xfrm>
          <a:off x="0" y="0"/>
          <a:ext cx="0" cy="0"/>
          <a:chOff x="0" y="0"/>
          <a:chExt cx="0" cy="0"/>
        </a:xfrm>
      </p:grpSpPr>
      <p:sp>
        <p:nvSpPr>
          <p:cNvPr id="93" name="Google Shape;93;p24"/>
          <p:cNvSpPr txBox="1"/>
          <p:nvPr>
            <p:ph type="title"/>
          </p:nvPr>
        </p:nvSpPr>
        <p:spPr>
          <a:xfrm rot="5400000">
            <a:off x="7133432"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24"/>
          <p:cNvSpPr txBox="1"/>
          <p:nvPr>
            <p:ph idx="1" type="body"/>
          </p:nvPr>
        </p:nvSpPr>
        <p:spPr>
          <a:xfrm rot="5400000">
            <a:off x="1799432"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p24"/>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24"/>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24"/>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A white surface with a yellow corner&#10;&#10;Description automatically generated" id="98" name="Google Shape;98;p24"/>
          <p:cNvPicPr preferRelativeResize="0"/>
          <p:nvPr/>
        </p:nvPicPr>
        <p:blipFill rotWithShape="1">
          <a:blip r:embed="rId2">
            <a:alphaModFix/>
          </a:blip>
          <a:srcRect b="0" l="0" r="0" t="0"/>
          <a:stretch/>
        </p:blipFill>
        <p:spPr>
          <a:xfrm>
            <a:off x="-9645" y="1"/>
            <a:ext cx="12201646" cy="68580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99" name="Shape 99"/>
        <p:cNvGrpSpPr/>
        <p:nvPr/>
      </p:nvGrpSpPr>
      <p:grpSpPr>
        <a:xfrm>
          <a:off x="0" y="0"/>
          <a:ext cx="0" cy="0"/>
          <a:chOff x="0" y="0"/>
          <a:chExt cx="0" cy="0"/>
        </a:xfrm>
      </p:grpSpPr>
      <p:sp>
        <p:nvSpPr>
          <p:cNvPr id="100" name="Google Shape;100;p25"/>
          <p:cNvSpPr txBox="1"/>
          <p:nvPr>
            <p:ph type="title"/>
          </p:nvPr>
        </p:nvSpPr>
        <p:spPr>
          <a:xfrm>
            <a:off x="1086678" y="2462284"/>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1" name="Google Shape;101;p25"/>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25"/>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25"/>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A colorful object with a white background&#10;&#10;Description automatically generated" id="104" name="Google Shape;104;p25"/>
          <p:cNvPicPr preferRelativeResize="0"/>
          <p:nvPr/>
        </p:nvPicPr>
        <p:blipFill rotWithShape="1">
          <a:blip r:embed="rId2">
            <a:alphaModFix/>
          </a:blip>
          <a:srcRect b="0" l="0" r="0" t="0"/>
          <a:stretch/>
        </p:blipFill>
        <p:spPr>
          <a:xfrm>
            <a:off x="70596" y="42390"/>
            <a:ext cx="12050807" cy="677322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4"/>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4"/>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4"/>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4"/>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A white surface with a yellow corner&#10;&#10;Description automatically generated" id="27" name="Google Shape;27;p14"/>
          <p:cNvPicPr preferRelativeResize="0"/>
          <p:nvPr/>
        </p:nvPicPr>
        <p:blipFill rotWithShape="1">
          <a:blip r:embed="rId2">
            <a:alphaModFix/>
          </a:blip>
          <a:srcRect b="0" l="0" r="0" t="0"/>
          <a:stretch/>
        </p:blipFill>
        <p:spPr>
          <a:xfrm>
            <a:off x="0" y="2711"/>
            <a:ext cx="12196823" cy="685528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8" name="Shape 28"/>
        <p:cNvGrpSpPr/>
        <p:nvPr/>
      </p:nvGrpSpPr>
      <p:grpSpPr>
        <a:xfrm>
          <a:off x="0" y="0"/>
          <a:ext cx="0" cy="0"/>
          <a:chOff x="0" y="0"/>
          <a:chExt cx="0" cy="0"/>
        </a:xfrm>
      </p:grpSpPr>
      <p:sp>
        <p:nvSpPr>
          <p:cNvPr id="29" name="Google Shape;29;p1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15"/>
          <p:cNvSpPr txBox="1"/>
          <p:nvPr>
            <p:ph idx="1" type="body"/>
          </p:nvPr>
        </p:nvSpPr>
        <p:spPr>
          <a:xfrm>
            <a:off x="5183188" y="987427"/>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1" name="Google Shape;31;p1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2" name="Google Shape;32;p15"/>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15"/>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5"/>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A white surface with a yellow corner&#10;&#10;Description automatically generated" id="35" name="Google Shape;35;p15"/>
          <p:cNvPicPr preferRelativeResize="0"/>
          <p:nvPr/>
        </p:nvPicPr>
        <p:blipFill rotWithShape="1">
          <a:blip r:embed="rId2">
            <a:alphaModFix/>
          </a:blip>
          <a:srcRect b="0" l="0" r="0" t="0"/>
          <a:stretch/>
        </p:blipFill>
        <p:spPr>
          <a:xfrm>
            <a:off x="-9645" y="1"/>
            <a:ext cx="12201646" cy="6858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16"/>
          <p:cNvSpPr txBox="1"/>
          <p:nvPr>
            <p:ph type="title"/>
          </p:nvPr>
        </p:nvSpPr>
        <p:spPr>
          <a:xfrm>
            <a:off x="831851" y="1709740"/>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6"/>
          <p:cNvSpPr txBox="1"/>
          <p:nvPr>
            <p:ph idx="1" type="body"/>
          </p:nvPr>
        </p:nvSpPr>
        <p:spPr>
          <a:xfrm>
            <a:off x="831851" y="4589465"/>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9" name="Google Shape;39;p16"/>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16"/>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6"/>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A colorful object with a white background&#10;&#10;Description automatically generated" id="42" name="Google Shape;42;p16"/>
          <p:cNvPicPr preferRelativeResize="0"/>
          <p:nvPr/>
        </p:nvPicPr>
        <p:blipFill rotWithShape="1">
          <a:blip r:embed="rId2">
            <a:alphaModFix/>
          </a:blip>
          <a:srcRect b="0" l="0" r="0" t="0"/>
          <a:stretch/>
        </p:blipFill>
        <p:spPr>
          <a:xfrm>
            <a:off x="-57874" y="-29817"/>
            <a:ext cx="12254697" cy="688781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3" name="Shape 43"/>
        <p:cNvGrpSpPr/>
        <p:nvPr/>
      </p:nvGrpSpPr>
      <p:grpSpPr>
        <a:xfrm>
          <a:off x="0" y="0"/>
          <a:ext cx="0" cy="0"/>
          <a:chOff x="0" y="0"/>
          <a:chExt cx="0" cy="0"/>
        </a:xfrm>
      </p:grpSpPr>
      <p:sp>
        <p:nvSpPr>
          <p:cNvPr id="44" name="Google Shape;44;p17"/>
          <p:cNvSpPr txBox="1"/>
          <p:nvPr>
            <p:ph type="title"/>
          </p:nvPr>
        </p:nvSpPr>
        <p:spPr>
          <a:xfrm>
            <a:off x="839788"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17"/>
          <p:cNvSpPr txBox="1"/>
          <p:nvPr>
            <p:ph idx="1" type="body"/>
          </p:nvPr>
        </p:nvSpPr>
        <p:spPr>
          <a:xfrm>
            <a:off x="839789"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17"/>
          <p:cNvSpPr txBox="1"/>
          <p:nvPr>
            <p:ph idx="2" type="body"/>
          </p:nvPr>
        </p:nvSpPr>
        <p:spPr>
          <a:xfrm>
            <a:off x="839789"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17"/>
          <p:cNvSpPr txBox="1"/>
          <p:nvPr>
            <p:ph idx="3" type="body"/>
          </p:nvPr>
        </p:nvSpPr>
        <p:spPr>
          <a:xfrm>
            <a:off x="6172201"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17"/>
          <p:cNvSpPr txBox="1"/>
          <p:nvPr>
            <p:ph idx="4" type="body"/>
          </p:nvPr>
        </p:nvSpPr>
        <p:spPr>
          <a:xfrm>
            <a:off x="6172201"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17"/>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17"/>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7"/>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A white surface with a yellow corner&#10;&#10;Description automatically generated" id="52" name="Google Shape;52;p17"/>
          <p:cNvPicPr preferRelativeResize="0"/>
          <p:nvPr/>
        </p:nvPicPr>
        <p:blipFill rotWithShape="1">
          <a:blip r:embed="rId2">
            <a:alphaModFix/>
          </a:blip>
          <a:srcRect b="0" l="0" r="0" t="0"/>
          <a:stretch/>
        </p:blipFill>
        <p:spPr>
          <a:xfrm>
            <a:off x="0" y="2711"/>
            <a:ext cx="12192000" cy="685257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3" name="Shape 53"/>
        <p:cNvGrpSpPr/>
        <p:nvPr/>
      </p:nvGrpSpPr>
      <p:grpSpPr>
        <a:xfrm>
          <a:off x="0" y="0"/>
          <a:ext cx="0" cy="0"/>
          <a:chOff x="0" y="0"/>
          <a:chExt cx="0" cy="0"/>
        </a:xfrm>
      </p:grpSpPr>
      <p:sp>
        <p:nvSpPr>
          <p:cNvPr id="54" name="Google Shape;54;p18"/>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1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1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18"/>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18"/>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8"/>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A white surface with a yellow corner&#10;&#10;Description automatically generated" id="60" name="Google Shape;60;p18"/>
          <p:cNvPicPr preferRelativeResize="0"/>
          <p:nvPr/>
        </p:nvPicPr>
        <p:blipFill rotWithShape="1">
          <a:blip r:embed="rId2">
            <a:alphaModFix/>
          </a:blip>
          <a:srcRect b="0" l="0" r="0" t="0"/>
          <a:stretch/>
        </p:blipFill>
        <p:spPr>
          <a:xfrm>
            <a:off x="-9645" y="1"/>
            <a:ext cx="12201646" cy="68580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1" name="Shape 61"/>
        <p:cNvGrpSpPr/>
        <p:nvPr/>
      </p:nvGrpSpPr>
      <p:grpSpPr>
        <a:xfrm>
          <a:off x="0" y="0"/>
          <a:ext cx="0" cy="0"/>
          <a:chOff x="0" y="0"/>
          <a:chExt cx="0" cy="0"/>
        </a:xfrm>
      </p:grpSpPr>
      <p:sp>
        <p:nvSpPr>
          <p:cNvPr id="62" name="Google Shape;62;p19"/>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9"/>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9"/>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9"/>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A colorful object with a white background&#10;&#10;Description automatically generated" id="66" name="Google Shape;66;p19"/>
          <p:cNvPicPr preferRelativeResize="0"/>
          <p:nvPr/>
        </p:nvPicPr>
        <p:blipFill rotWithShape="1">
          <a:blip r:embed="rId2">
            <a:alphaModFix/>
          </a:blip>
          <a:srcRect b="0" l="0" r="0" t="0"/>
          <a:stretch/>
        </p:blipFill>
        <p:spPr>
          <a:xfrm>
            <a:off x="0" y="5349"/>
            <a:ext cx="12192000" cy="684730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7" name="Shape 67"/>
        <p:cNvGrpSpPr/>
        <p:nvPr/>
      </p:nvGrpSpPr>
      <p:grpSpPr>
        <a:xfrm>
          <a:off x="0" y="0"/>
          <a:ext cx="0" cy="0"/>
          <a:chOff x="0" y="0"/>
          <a:chExt cx="0" cy="0"/>
        </a:xfrm>
      </p:grpSpPr>
      <p:sp>
        <p:nvSpPr>
          <p:cNvPr id="68" name="Google Shape;68;p20"/>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20"/>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0"/>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A white surface with a yellow corner&#10;&#10;Description automatically generated" id="71" name="Google Shape;71;p20"/>
          <p:cNvPicPr preferRelativeResize="0"/>
          <p:nvPr/>
        </p:nvPicPr>
        <p:blipFill rotWithShape="1">
          <a:blip r:embed="rId2">
            <a:alphaModFix/>
          </a:blip>
          <a:srcRect b="0" l="0" r="0" t="0"/>
          <a:stretch/>
        </p:blipFill>
        <p:spPr>
          <a:xfrm>
            <a:off x="-9645" y="1"/>
            <a:ext cx="12201646" cy="68580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72" name="Shape 72"/>
        <p:cNvGrpSpPr/>
        <p:nvPr/>
      </p:nvGrpSpPr>
      <p:grpSpPr>
        <a:xfrm>
          <a:off x="0" y="0"/>
          <a:ext cx="0" cy="0"/>
          <a:chOff x="0" y="0"/>
          <a:chExt cx="0" cy="0"/>
        </a:xfrm>
      </p:grpSpPr>
      <p:sp>
        <p:nvSpPr>
          <p:cNvPr id="73" name="Google Shape;73;p21"/>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1"/>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21"/>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A colorful object on a white background&#10;&#10;Description automatically generated" id="76" name="Google Shape;76;p21"/>
          <p:cNvPicPr preferRelativeResize="0"/>
          <p:nvPr/>
        </p:nvPicPr>
        <p:blipFill rotWithShape="1">
          <a:blip r:embed="rId2">
            <a:alphaModFix/>
          </a:blip>
          <a:srcRect b="0" l="0" r="0" t="0"/>
          <a:stretch/>
        </p:blipFill>
        <p:spPr>
          <a:xfrm>
            <a:off x="0" y="3425"/>
            <a:ext cx="12192000" cy="685114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2"/>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 name="Google Shape;8;p12"/>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 name="Google Shape;9;p12"/>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 name="Google Shape;10;p12"/>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Arial"/>
                <a:ea typeface="Arial"/>
                <a:cs typeface="Arial"/>
                <a:sym typeface="Arial"/>
              </a:defRPr>
            </a:lvl1pPr>
            <a:lvl2pPr indent="0" lvl="1" marL="0" marR="0" rtl="0" algn="r">
              <a:spcBef>
                <a:spcPts val="0"/>
              </a:spcBef>
              <a:buNone/>
              <a:defRPr b="0" i="0" sz="1200" u="none" cap="none" strike="noStrike">
                <a:solidFill>
                  <a:srgbClr val="888888"/>
                </a:solidFill>
                <a:latin typeface="Arial"/>
                <a:ea typeface="Arial"/>
                <a:cs typeface="Arial"/>
                <a:sym typeface="Arial"/>
              </a:defRPr>
            </a:lvl2pPr>
            <a:lvl3pPr indent="0" lvl="2" marL="0" marR="0" rtl="0" algn="r">
              <a:spcBef>
                <a:spcPts val="0"/>
              </a:spcBef>
              <a:buNone/>
              <a:defRPr b="0" i="0" sz="1200" u="none" cap="none" strike="noStrike">
                <a:solidFill>
                  <a:srgbClr val="888888"/>
                </a:solidFill>
                <a:latin typeface="Arial"/>
                <a:ea typeface="Arial"/>
                <a:cs typeface="Arial"/>
                <a:sym typeface="Arial"/>
              </a:defRPr>
            </a:lvl3pPr>
            <a:lvl4pPr indent="0" lvl="3" marL="0" marR="0" rtl="0" algn="r">
              <a:spcBef>
                <a:spcPts val="0"/>
              </a:spcBef>
              <a:buNone/>
              <a:defRPr b="0" i="0" sz="1200" u="none" cap="none" strike="noStrike">
                <a:solidFill>
                  <a:srgbClr val="888888"/>
                </a:solidFill>
                <a:latin typeface="Arial"/>
                <a:ea typeface="Arial"/>
                <a:cs typeface="Arial"/>
                <a:sym typeface="Arial"/>
              </a:defRPr>
            </a:lvl4pPr>
            <a:lvl5pPr indent="0" lvl="4" marL="0" marR="0" rtl="0" algn="r">
              <a:spcBef>
                <a:spcPts val="0"/>
              </a:spcBef>
              <a:buNone/>
              <a:defRPr b="0" i="0" sz="1200" u="none" cap="none" strike="noStrike">
                <a:solidFill>
                  <a:srgbClr val="888888"/>
                </a:solidFill>
                <a:latin typeface="Arial"/>
                <a:ea typeface="Arial"/>
                <a:cs typeface="Arial"/>
                <a:sym typeface="Arial"/>
              </a:defRPr>
            </a:lvl5pPr>
            <a:lvl6pPr indent="0" lvl="5" marL="0" marR="0" rtl="0" algn="r">
              <a:spcBef>
                <a:spcPts val="0"/>
              </a:spcBef>
              <a:buNone/>
              <a:defRPr b="0" i="0" sz="1200" u="none" cap="none" strike="noStrike">
                <a:solidFill>
                  <a:srgbClr val="888888"/>
                </a:solidFill>
                <a:latin typeface="Arial"/>
                <a:ea typeface="Arial"/>
                <a:cs typeface="Arial"/>
                <a:sym typeface="Arial"/>
              </a:defRPr>
            </a:lvl6pPr>
            <a:lvl7pPr indent="0" lvl="6" marL="0" marR="0" rtl="0" algn="r">
              <a:spcBef>
                <a:spcPts val="0"/>
              </a:spcBef>
              <a:buNone/>
              <a:defRPr b="0" i="0" sz="1200" u="none" cap="none" strike="noStrike">
                <a:solidFill>
                  <a:srgbClr val="888888"/>
                </a:solidFill>
                <a:latin typeface="Arial"/>
                <a:ea typeface="Arial"/>
                <a:cs typeface="Arial"/>
                <a:sym typeface="Arial"/>
              </a:defRPr>
            </a:lvl7pPr>
            <a:lvl8pPr indent="0" lvl="7" marL="0" marR="0" rtl="0" algn="r">
              <a:spcBef>
                <a:spcPts val="0"/>
              </a:spcBef>
              <a:buNone/>
              <a:defRPr b="0" i="0" sz="1200" u="none" cap="none" strike="noStrike">
                <a:solidFill>
                  <a:srgbClr val="888888"/>
                </a:solidFill>
                <a:latin typeface="Arial"/>
                <a:ea typeface="Arial"/>
                <a:cs typeface="Arial"/>
                <a:sym typeface="Arial"/>
              </a:defRPr>
            </a:lvl8pPr>
            <a:lvl9pPr indent="0" lvl="8" marL="0" marR="0" rtl="0" algn="r">
              <a:spcBef>
                <a:spcPts val="0"/>
              </a:spcBef>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5.png"/><Relationship Id="rId5" Type="http://schemas.openxmlformats.org/officeDocument/2006/relationships/image" Target="../media/image12.png"/><Relationship Id="rId6" Type="http://schemas.openxmlformats.org/officeDocument/2006/relationships/image" Target="../media/image16.png"/><Relationship Id="rId7" Type="http://schemas.openxmlformats.org/officeDocument/2006/relationships/image" Target="../media/image13.png"/><Relationship Id="rId8"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2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29.jpg"/><Relationship Id="rId4" Type="http://schemas.openxmlformats.org/officeDocument/2006/relationships/image" Target="../media/image28.jpg"/><Relationship Id="rId5" Type="http://schemas.openxmlformats.org/officeDocument/2006/relationships/image" Target="../media/image26.jpg"/><Relationship Id="rId6" Type="http://schemas.openxmlformats.org/officeDocument/2006/relationships/image" Target="../media/image23.jpg"/><Relationship Id="rId7" Type="http://schemas.openxmlformats.org/officeDocument/2006/relationships/image" Target="../media/image24.jpg"/><Relationship Id="rId8" Type="http://schemas.openxmlformats.org/officeDocument/2006/relationships/image" Target="../media/image3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22.png"/><Relationship Id="rId4" Type="http://schemas.openxmlformats.org/officeDocument/2006/relationships/image" Target="../media/image19.png"/><Relationship Id="rId5" Type="http://schemas.openxmlformats.org/officeDocument/2006/relationships/image" Target="../media/image25.png"/><Relationship Id="rId6"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
          <p:cNvSpPr txBox="1"/>
          <p:nvPr>
            <p:ph type="ctrTitle"/>
          </p:nvPr>
        </p:nvSpPr>
        <p:spPr>
          <a:xfrm>
            <a:off x="4764403" y="1146812"/>
            <a:ext cx="6904383" cy="23876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a:buNone/>
            </a:pPr>
            <a:r>
              <a:rPr b="1" lang="en-US"/>
              <a:t>Progress on ASM Formalisation – Southern Zambia</a:t>
            </a:r>
            <a:endParaRPr/>
          </a:p>
        </p:txBody>
      </p:sp>
      <p:sp>
        <p:nvSpPr>
          <p:cNvPr id="110" name="Google Shape;110;p1"/>
          <p:cNvSpPr txBox="1"/>
          <p:nvPr>
            <p:ph idx="1" type="subTitle"/>
          </p:nvPr>
        </p:nvSpPr>
        <p:spPr>
          <a:xfrm>
            <a:off x="4868047" y="3611818"/>
            <a:ext cx="6235148" cy="16557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Dickson Banda</a:t>
            </a:r>
            <a:endParaRPr/>
          </a:p>
          <a:p>
            <a:pPr indent="0" lvl="0" marL="0" rtl="0" algn="l">
              <a:lnSpc>
                <a:spcPct val="90000"/>
              </a:lnSpc>
              <a:spcBef>
                <a:spcPts val="1000"/>
              </a:spcBef>
              <a:spcAft>
                <a:spcPts val="0"/>
              </a:spcAft>
              <a:buClr>
                <a:schemeClr val="dk1"/>
              </a:buClr>
              <a:buSzPts val="2400"/>
              <a:buNone/>
            </a:pPr>
            <a:r>
              <a:rPr lang="en-US"/>
              <a:t>15</a:t>
            </a:r>
            <a:r>
              <a:rPr baseline="30000" lang="en-US"/>
              <a:t>th</a:t>
            </a:r>
            <a:r>
              <a:rPr lang="en-US"/>
              <a:t> April, 2024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0"/>
          <p:cNvSpPr txBox="1"/>
          <p:nvPr/>
        </p:nvSpPr>
        <p:spPr>
          <a:xfrm>
            <a:off x="1305119" y="415951"/>
            <a:ext cx="3030116" cy="505972"/>
          </a:xfrm>
          <a:prstGeom prst="rect">
            <a:avLst/>
          </a:prstGeom>
          <a:noFill/>
          <a:ln>
            <a:noFill/>
          </a:ln>
        </p:spPr>
        <p:txBody>
          <a:bodyPr anchorCtr="0" anchor="t" bIns="45700" lIns="91425" spcFirstLastPara="1" rIns="91425" wrap="square" tIns="45700">
            <a:spAutoFit/>
          </a:bodyPr>
          <a:lstStyle/>
          <a:p>
            <a:pPr indent="0" lvl="0" marL="0" marR="0" rtl="0" algn="just">
              <a:lnSpc>
                <a:spcPct val="120000"/>
              </a:lnSpc>
              <a:spcBef>
                <a:spcPts val="0"/>
              </a:spcBef>
              <a:spcAft>
                <a:spcPts val="0"/>
              </a:spcAft>
              <a:buNone/>
            </a:pPr>
            <a:r>
              <a:rPr b="1" lang="en-US" sz="2400">
                <a:solidFill>
                  <a:schemeClr val="dk1"/>
                </a:solidFill>
                <a:latin typeface="Arial"/>
                <a:ea typeface="Arial"/>
                <a:cs typeface="Arial"/>
                <a:sym typeface="Arial"/>
              </a:rPr>
              <a:t>5.0 LESSONS LEARNT</a:t>
            </a:r>
            <a:endParaRPr b="1" sz="2400">
              <a:solidFill>
                <a:schemeClr val="dk1"/>
              </a:solidFill>
              <a:latin typeface="Arial"/>
              <a:ea typeface="Arial"/>
              <a:cs typeface="Arial"/>
              <a:sym typeface="Arial"/>
            </a:endParaRPr>
          </a:p>
        </p:txBody>
      </p:sp>
      <p:sp>
        <p:nvSpPr>
          <p:cNvPr id="210" name="Google Shape;210;p10"/>
          <p:cNvSpPr txBox="1"/>
          <p:nvPr/>
        </p:nvSpPr>
        <p:spPr>
          <a:xfrm>
            <a:off x="1305125" y="1028010"/>
            <a:ext cx="10694100" cy="6465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800">
                <a:solidFill>
                  <a:schemeClr val="dk1"/>
                </a:solidFill>
                <a:latin typeface="Arial"/>
                <a:ea typeface="Arial"/>
                <a:cs typeface="Arial"/>
                <a:sym typeface="Arial"/>
              </a:rPr>
              <a:t>(1) 	Lack of funds by ASMs negatively impacting formalization process; failure to meet the cost of registration of 	cooperative / application for Artisanal Mining Right and other statutory requirements.</a:t>
            </a:r>
            <a:endParaRPr sz="1800">
              <a:solidFill>
                <a:schemeClr val="dk1"/>
              </a:solidFill>
              <a:latin typeface="Arial"/>
              <a:ea typeface="Arial"/>
              <a:cs typeface="Arial"/>
              <a:sym typeface="Arial"/>
            </a:endParaRPr>
          </a:p>
        </p:txBody>
      </p:sp>
      <p:sp>
        <p:nvSpPr>
          <p:cNvPr id="211" name="Google Shape;211;p10"/>
          <p:cNvSpPr txBox="1"/>
          <p:nvPr/>
        </p:nvSpPr>
        <p:spPr>
          <a:xfrm>
            <a:off x="1305125" y="1780379"/>
            <a:ext cx="10694100" cy="9234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800">
                <a:solidFill>
                  <a:srgbClr val="7F6000"/>
                </a:solidFill>
                <a:latin typeface="Arial"/>
                <a:ea typeface="Arial"/>
                <a:cs typeface="Arial"/>
                <a:sym typeface="Arial"/>
              </a:rPr>
              <a:t>(2) 	Lack of ICT or reliable ICT in some rural area negatively impacting ASM formalization process; failure by  	ASMs to easily access on-line application services for both Cooperative &amp; AMR application</a:t>
            </a:r>
            <a:endParaRPr b="1" sz="1800">
              <a:solidFill>
                <a:srgbClr val="7F6000"/>
              </a:solidFill>
              <a:latin typeface="Arial"/>
              <a:ea typeface="Arial"/>
              <a:cs typeface="Arial"/>
              <a:sym typeface="Arial"/>
            </a:endParaRPr>
          </a:p>
        </p:txBody>
      </p:sp>
      <p:sp>
        <p:nvSpPr>
          <p:cNvPr id="212" name="Google Shape;212;p10"/>
          <p:cNvSpPr txBox="1"/>
          <p:nvPr/>
        </p:nvSpPr>
        <p:spPr>
          <a:xfrm>
            <a:off x="1305115" y="2532897"/>
            <a:ext cx="10694047" cy="64633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800">
                <a:solidFill>
                  <a:schemeClr val="dk1"/>
                </a:solidFill>
                <a:latin typeface="Arial"/>
                <a:ea typeface="Arial"/>
                <a:cs typeface="Arial"/>
                <a:sym typeface="Arial"/>
              </a:rPr>
              <a:t>(3) 	There is limited available spatial space on the mining cadastre system for ASM’s mining right applications;  	ASM have to compete with everyone else for space.</a:t>
            </a:r>
            <a:endParaRPr sz="1800">
              <a:solidFill>
                <a:schemeClr val="dk1"/>
              </a:solidFill>
              <a:latin typeface="Arial"/>
              <a:ea typeface="Arial"/>
              <a:cs typeface="Arial"/>
              <a:sym typeface="Arial"/>
            </a:endParaRPr>
          </a:p>
        </p:txBody>
      </p:sp>
      <p:sp>
        <p:nvSpPr>
          <p:cNvPr id="213" name="Google Shape;213;p10"/>
          <p:cNvSpPr txBox="1"/>
          <p:nvPr/>
        </p:nvSpPr>
        <p:spPr>
          <a:xfrm>
            <a:off x="1305115" y="3285332"/>
            <a:ext cx="10694047" cy="64633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800">
                <a:solidFill>
                  <a:srgbClr val="7F6000"/>
                </a:solidFill>
                <a:latin typeface="Arial"/>
                <a:ea typeface="Arial"/>
                <a:cs typeface="Arial"/>
                <a:sym typeface="Arial"/>
              </a:rPr>
              <a:t>(4) 	There is now increased awareness on the need for ASM formalization on development minerals in the 	province.</a:t>
            </a:r>
            <a:endParaRPr b="1" sz="1800">
              <a:solidFill>
                <a:srgbClr val="7F6000"/>
              </a:solidFill>
              <a:latin typeface="Arial"/>
              <a:ea typeface="Arial"/>
              <a:cs typeface="Arial"/>
              <a:sym typeface="Arial"/>
            </a:endParaRPr>
          </a:p>
        </p:txBody>
      </p:sp>
      <p:sp>
        <p:nvSpPr>
          <p:cNvPr id="214" name="Google Shape;214;p10"/>
          <p:cNvSpPr txBox="1"/>
          <p:nvPr/>
        </p:nvSpPr>
        <p:spPr>
          <a:xfrm>
            <a:off x="1305114" y="4037767"/>
            <a:ext cx="10694047" cy="64633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800">
                <a:solidFill>
                  <a:schemeClr val="dk1"/>
                </a:solidFill>
                <a:latin typeface="Arial"/>
                <a:ea typeface="Arial"/>
                <a:cs typeface="Arial"/>
                <a:sym typeface="Arial"/>
              </a:rPr>
              <a:t>(5) 	There is still need to build capacity in cooperative governance, Safety-Health-Environment Management, 	Geology and basic mining technics.</a:t>
            </a:r>
            <a:endParaRPr sz="1800">
              <a:solidFill>
                <a:schemeClr val="dk1"/>
              </a:solidFill>
              <a:latin typeface="Arial"/>
              <a:ea typeface="Arial"/>
              <a:cs typeface="Arial"/>
              <a:sym typeface="Arial"/>
            </a:endParaRPr>
          </a:p>
        </p:txBody>
      </p:sp>
      <p:sp>
        <p:nvSpPr>
          <p:cNvPr id="215" name="Google Shape;215;p10"/>
          <p:cNvSpPr txBox="1"/>
          <p:nvPr/>
        </p:nvSpPr>
        <p:spPr>
          <a:xfrm>
            <a:off x="1305113" y="4790202"/>
            <a:ext cx="10694047" cy="36933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800">
                <a:solidFill>
                  <a:srgbClr val="7F6000"/>
                </a:solidFill>
                <a:latin typeface="Arial"/>
                <a:ea typeface="Arial"/>
                <a:cs typeface="Arial"/>
                <a:sym typeface="Arial"/>
              </a:rPr>
              <a:t>(6) 	There is need create market linkages for the ASM cooperatives / collaboration among ASMs</a:t>
            </a:r>
            <a:endParaRPr b="1" sz="1800">
              <a:solidFill>
                <a:srgbClr val="7F6000"/>
              </a:solidFill>
              <a:latin typeface="Arial"/>
              <a:ea typeface="Arial"/>
              <a:cs typeface="Arial"/>
              <a:sym typeface="Arial"/>
            </a:endParaRPr>
          </a:p>
        </p:txBody>
      </p:sp>
      <p:sp>
        <p:nvSpPr>
          <p:cNvPr id="216" name="Google Shape;216;p10"/>
          <p:cNvSpPr txBox="1"/>
          <p:nvPr/>
        </p:nvSpPr>
        <p:spPr>
          <a:xfrm>
            <a:off x="2320589" y="5368308"/>
            <a:ext cx="891346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7F6000"/>
                </a:solidFill>
                <a:latin typeface="Century Gothic"/>
                <a:ea typeface="Century Gothic"/>
                <a:cs typeface="Century Gothic"/>
                <a:sym typeface="Century Gothic"/>
              </a:rPr>
              <a:t>“Walk the Babies through the Valley” – Establish models</a:t>
            </a:r>
            <a:endParaRPr b="1" sz="2400">
              <a:solidFill>
                <a:srgbClr val="7F6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1"/>
          <p:cNvSpPr txBox="1"/>
          <p:nvPr/>
        </p:nvSpPr>
        <p:spPr>
          <a:xfrm>
            <a:off x="3694923" y="3581400"/>
            <a:ext cx="672737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7F6000"/>
                </a:solidFill>
                <a:latin typeface="Century Gothic"/>
                <a:ea typeface="Century Gothic"/>
                <a:cs typeface="Century Gothic"/>
                <a:sym typeface="Century Gothic"/>
              </a:rPr>
              <a:t>THANK YOU FOR YOUR ATTENTION</a:t>
            </a:r>
            <a:endParaRPr b="1" sz="2400">
              <a:solidFill>
                <a:srgbClr val="7F6000"/>
              </a:solidFill>
              <a:latin typeface="Arial"/>
              <a:ea typeface="Arial"/>
              <a:cs typeface="Arial"/>
              <a:sym typeface="Arial"/>
            </a:endParaRPr>
          </a:p>
        </p:txBody>
      </p:sp>
      <p:sp>
        <p:nvSpPr>
          <p:cNvPr id="222" name="Google Shape;222;p11"/>
          <p:cNvSpPr txBox="1"/>
          <p:nvPr/>
        </p:nvSpPr>
        <p:spPr>
          <a:xfrm>
            <a:off x="5496108" y="2967335"/>
            <a:ext cx="143031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7F6000"/>
                </a:solidFill>
                <a:latin typeface="Century Gothic"/>
                <a:ea typeface="Century Gothic"/>
                <a:cs typeface="Century Gothic"/>
                <a:sym typeface="Century Gothic"/>
              </a:rPr>
              <a:t>THE END</a:t>
            </a:r>
            <a:endParaRPr b="1" sz="2400">
              <a:solidFill>
                <a:srgbClr val="7F6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t>Outline:</a:t>
            </a:r>
            <a:endParaRPr/>
          </a:p>
        </p:txBody>
      </p:sp>
      <p:sp>
        <p:nvSpPr>
          <p:cNvPr id="116" name="Google Shape;116;p2"/>
          <p:cNvSpPr txBox="1"/>
          <p:nvPr>
            <p:ph idx="1" type="body"/>
          </p:nvPr>
        </p:nvSpPr>
        <p:spPr>
          <a:xfrm>
            <a:off x="838200" y="1396417"/>
            <a:ext cx="11188959" cy="61899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1.0 Take home from 2018 Mosi-Oa-Tunya Declaration, Livingstone (ASM18)</a:t>
            </a:r>
            <a:endParaRPr/>
          </a:p>
        </p:txBody>
      </p:sp>
      <p:sp>
        <p:nvSpPr>
          <p:cNvPr id="117" name="Google Shape;117;p2"/>
          <p:cNvSpPr txBox="1"/>
          <p:nvPr/>
        </p:nvSpPr>
        <p:spPr>
          <a:xfrm>
            <a:off x="854526" y="2874975"/>
            <a:ext cx="11188959" cy="556759"/>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Arial"/>
              <a:buNone/>
            </a:pPr>
            <a:r>
              <a:rPr b="0" i="0" lang="en-US" sz="2800" u="none" cap="none" strike="noStrike">
                <a:solidFill>
                  <a:schemeClr val="dk1"/>
                </a:solidFill>
                <a:latin typeface="Arial"/>
                <a:ea typeface="Arial"/>
                <a:cs typeface="Arial"/>
                <a:sym typeface="Arial"/>
              </a:rPr>
              <a:t>3.0 What did we DO? / What are we Doing?</a:t>
            </a:r>
            <a:endParaRPr/>
          </a:p>
        </p:txBody>
      </p:sp>
      <p:sp>
        <p:nvSpPr>
          <p:cNvPr id="118" name="Google Shape;118;p2"/>
          <p:cNvSpPr txBox="1"/>
          <p:nvPr/>
        </p:nvSpPr>
        <p:spPr>
          <a:xfrm>
            <a:off x="854526" y="2214875"/>
            <a:ext cx="11188959" cy="460637"/>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chemeClr val="dk1"/>
              </a:buClr>
              <a:buSzPts val="2800"/>
              <a:buFont typeface="Arial"/>
              <a:buNone/>
            </a:pPr>
            <a:r>
              <a:rPr b="0" i="0" lang="en-US" sz="2800" u="none" cap="none" strike="noStrike">
                <a:solidFill>
                  <a:schemeClr val="dk1"/>
                </a:solidFill>
                <a:latin typeface="Arial"/>
                <a:ea typeface="Arial"/>
                <a:cs typeface="Arial"/>
                <a:sym typeface="Arial"/>
              </a:rPr>
              <a:t>2.0 Our Realisation from ASM18!</a:t>
            </a:r>
            <a:endParaRPr/>
          </a:p>
        </p:txBody>
      </p:sp>
      <p:sp>
        <p:nvSpPr>
          <p:cNvPr id="119" name="Google Shape;119;p2"/>
          <p:cNvSpPr txBox="1"/>
          <p:nvPr/>
        </p:nvSpPr>
        <p:spPr>
          <a:xfrm>
            <a:off x="838199" y="3638416"/>
            <a:ext cx="11188959" cy="496371"/>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Arial"/>
              <a:buNone/>
            </a:pPr>
            <a:r>
              <a:rPr b="0" i="0" lang="en-US" sz="2800" u="none" cap="none" strike="noStrike">
                <a:solidFill>
                  <a:schemeClr val="dk1"/>
                </a:solidFill>
                <a:latin typeface="Arial"/>
                <a:ea typeface="Arial"/>
                <a:cs typeface="Arial"/>
                <a:sym typeface="Arial"/>
              </a:rPr>
              <a:t>4.0 Performance Trends; ASM Formalisation - Cooperatives &amp; AMRs</a:t>
            </a:r>
            <a:endParaRPr/>
          </a:p>
        </p:txBody>
      </p:sp>
      <p:sp>
        <p:nvSpPr>
          <p:cNvPr id="120" name="Google Shape;120;p2"/>
          <p:cNvSpPr txBox="1"/>
          <p:nvPr/>
        </p:nvSpPr>
        <p:spPr>
          <a:xfrm>
            <a:off x="838198" y="4219599"/>
            <a:ext cx="11188959" cy="556759"/>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Arial"/>
              <a:buNone/>
            </a:pPr>
            <a:r>
              <a:rPr b="0" i="0" lang="en-US" sz="2800" u="none" cap="none" strike="noStrike">
                <a:solidFill>
                  <a:schemeClr val="dk1"/>
                </a:solidFill>
                <a:latin typeface="Arial"/>
                <a:ea typeface="Arial"/>
                <a:cs typeface="Arial"/>
                <a:sym typeface="Arial"/>
              </a:rPr>
              <a:t>5.0 Lessons Learnt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3"/>
          <p:cNvSpPr txBox="1"/>
          <p:nvPr>
            <p:ph type="title"/>
          </p:nvPr>
        </p:nvSpPr>
        <p:spPr>
          <a:xfrm>
            <a:off x="839788" y="457200"/>
            <a:ext cx="11352212" cy="75578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2400"/>
              <a:buFont typeface="Arial"/>
              <a:buNone/>
            </a:pPr>
            <a:r>
              <a:rPr b="1" lang="en-US" sz="2400"/>
              <a:t>1.0 TAKE HOME FROM MOSI-OA-TUNYA DECLARATION, LIVINGSTONE (ASM18)</a:t>
            </a:r>
            <a:endParaRPr/>
          </a:p>
        </p:txBody>
      </p:sp>
      <p:sp>
        <p:nvSpPr>
          <p:cNvPr id="126" name="Google Shape;126;p3"/>
          <p:cNvSpPr txBox="1"/>
          <p:nvPr/>
        </p:nvSpPr>
        <p:spPr>
          <a:xfrm>
            <a:off x="1035696" y="1456260"/>
            <a:ext cx="10888825" cy="1168461"/>
          </a:xfrm>
          <a:prstGeom prst="rect">
            <a:avLst/>
          </a:prstGeom>
          <a:noFill/>
          <a:ln>
            <a:noFill/>
          </a:ln>
        </p:spPr>
        <p:txBody>
          <a:bodyPr anchorCtr="0" anchor="t" bIns="45700" lIns="91425" spcFirstLastPara="1" rIns="91425" wrap="square" tIns="45700">
            <a:spAutoFit/>
          </a:bodyPr>
          <a:lstStyle/>
          <a:p>
            <a:pPr indent="0" lvl="0" marL="0" marR="0" rtl="0" algn="just">
              <a:lnSpc>
                <a:spcPct val="120000"/>
              </a:lnSpc>
              <a:spcBef>
                <a:spcPts val="0"/>
              </a:spcBef>
              <a:spcAft>
                <a:spcPts val="0"/>
              </a:spcAft>
              <a:buNone/>
            </a:pPr>
            <a:r>
              <a:rPr b="1" i="0" lang="en-US" sz="1800" u="none" cap="none" strike="noStrike">
                <a:solidFill>
                  <a:schemeClr val="dk1"/>
                </a:solidFill>
                <a:latin typeface="Arial"/>
                <a:ea typeface="Arial"/>
                <a:cs typeface="Arial"/>
                <a:sym typeface="Arial"/>
              </a:rPr>
              <a:t>Formalization</a:t>
            </a:r>
            <a:r>
              <a:rPr b="0" i="0" lang="en-US" sz="1800" u="none" cap="none" strike="noStrike">
                <a:solidFill>
                  <a:schemeClr val="dk1"/>
                </a:solidFill>
                <a:latin typeface="Arial"/>
                <a:ea typeface="Arial"/>
                <a:cs typeface="Arial"/>
                <a:sym typeface="Arial"/>
              </a:rPr>
              <a:t> </a:t>
            </a:r>
            <a:endParaRPr b="0" i="0" sz="1600" u="none" cap="none" strike="noStrike">
              <a:solidFill>
                <a:schemeClr val="dk1"/>
              </a:solidFill>
              <a:latin typeface="Arial"/>
              <a:ea typeface="Arial"/>
              <a:cs typeface="Arial"/>
              <a:sym typeface="Arial"/>
            </a:endParaRPr>
          </a:p>
          <a:p>
            <a:pPr indent="0" lvl="0" marL="0" marR="0" rtl="0" algn="just">
              <a:lnSpc>
                <a:spcPct val="120000"/>
              </a:lnSpc>
              <a:spcBef>
                <a:spcPts val="800"/>
              </a:spcBef>
              <a:spcAft>
                <a:spcPts val="0"/>
              </a:spcAft>
              <a:buNone/>
            </a:pPr>
            <a:r>
              <a:rPr b="0" i="0" lang="en-US" sz="1800" u="sng" cap="none" strike="noStrike">
                <a:solidFill>
                  <a:srgbClr val="000000"/>
                </a:solidFill>
                <a:latin typeface="Arial"/>
                <a:ea typeface="Arial"/>
                <a:cs typeface="Arial"/>
                <a:sym typeface="Arial"/>
              </a:rPr>
              <a:t>Recognise</a:t>
            </a:r>
            <a:r>
              <a:rPr b="0" i="0" lang="en-US" sz="1800" u="none" cap="none" strike="noStrike">
                <a:solidFill>
                  <a:srgbClr val="000000"/>
                </a:solidFill>
                <a:latin typeface="Arial"/>
                <a:ea typeface="Arial"/>
                <a:cs typeface="Arial"/>
                <a:sym typeface="Arial"/>
              </a:rPr>
              <a:t> that for any society to maximize the positive impact of an economic activity, ASM inclusive, it must be formalized, responsible and well governed.</a:t>
            </a:r>
            <a:r>
              <a:rPr b="0" i="0" lang="en-US" sz="1800" u="none" cap="none" strike="noStrike">
                <a:solidFill>
                  <a:srgbClr val="000000"/>
                </a:solidFill>
                <a:highlight>
                  <a:srgbClr val="FFFF00"/>
                </a:highlight>
                <a:latin typeface="Arial"/>
                <a:ea typeface="Arial"/>
                <a:cs typeface="Arial"/>
                <a:sym typeface="Arial"/>
              </a:rPr>
              <a:t> </a:t>
            </a:r>
            <a:endParaRPr b="0" i="0" sz="1600" u="none" cap="none" strike="noStrike">
              <a:solidFill>
                <a:schemeClr val="dk1"/>
              </a:solidFill>
              <a:latin typeface="Arial"/>
              <a:ea typeface="Arial"/>
              <a:cs typeface="Arial"/>
              <a:sym typeface="Arial"/>
            </a:endParaRPr>
          </a:p>
        </p:txBody>
      </p:sp>
      <p:sp>
        <p:nvSpPr>
          <p:cNvPr id="127" name="Google Shape;127;p3"/>
          <p:cNvSpPr txBox="1"/>
          <p:nvPr/>
        </p:nvSpPr>
        <p:spPr>
          <a:xfrm>
            <a:off x="1035695" y="2868001"/>
            <a:ext cx="10888825" cy="1500860"/>
          </a:xfrm>
          <a:prstGeom prst="rect">
            <a:avLst/>
          </a:prstGeom>
          <a:noFill/>
          <a:ln>
            <a:noFill/>
          </a:ln>
        </p:spPr>
        <p:txBody>
          <a:bodyPr anchorCtr="0" anchor="t" bIns="45700" lIns="91425" spcFirstLastPara="1" rIns="91425" wrap="square" tIns="45700">
            <a:spAutoFit/>
          </a:bodyPr>
          <a:lstStyle/>
          <a:p>
            <a:pPr indent="0" lvl="0" marL="0" marR="0" rtl="0" algn="just">
              <a:lnSpc>
                <a:spcPct val="120000"/>
              </a:lnSpc>
              <a:spcBef>
                <a:spcPts val="0"/>
              </a:spcBef>
              <a:spcAft>
                <a:spcPts val="0"/>
              </a:spcAft>
              <a:buNone/>
            </a:pPr>
            <a:r>
              <a:rPr b="1" i="0" lang="en-US" sz="1800" u="none" cap="none" strike="noStrike">
                <a:solidFill>
                  <a:schemeClr val="dk1"/>
                </a:solidFill>
                <a:latin typeface="Arial"/>
                <a:ea typeface="Arial"/>
                <a:cs typeface="Arial"/>
                <a:sym typeface="Arial"/>
              </a:rPr>
              <a:t>Integration of ASM into Local, National, Regional and International Supply Chains </a:t>
            </a:r>
            <a:endParaRPr b="0" i="0" sz="1600" u="none" cap="none" strike="noStrike">
              <a:solidFill>
                <a:schemeClr val="dk1"/>
              </a:solidFill>
              <a:latin typeface="Arial"/>
              <a:ea typeface="Arial"/>
              <a:cs typeface="Arial"/>
              <a:sym typeface="Arial"/>
            </a:endParaRPr>
          </a:p>
          <a:p>
            <a:pPr indent="0" lvl="0" marL="0" marR="0" rtl="0" algn="just">
              <a:lnSpc>
                <a:spcPct val="120000"/>
              </a:lnSpc>
              <a:spcBef>
                <a:spcPts val="800"/>
              </a:spcBef>
              <a:spcAft>
                <a:spcPts val="0"/>
              </a:spcAft>
              <a:buNone/>
            </a:pPr>
            <a:r>
              <a:rPr b="0" i="0" lang="en-US" sz="1800" u="none" cap="none" strike="noStrike">
                <a:solidFill>
                  <a:schemeClr val="dk1"/>
                </a:solidFill>
                <a:latin typeface="Arial"/>
                <a:ea typeface="Arial"/>
                <a:cs typeface="Arial"/>
                <a:sym typeface="Arial"/>
              </a:rPr>
              <a:t>Emphasise that informality along the whole supply chain impedes the sustainable development of ASM and call on the private sector and relevant stakeholders along the supply chain to work together for a formalized, profitable, inclusive and responsible sector and for governments to put in place an enabling business operating environment.</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4"/>
          <p:cNvSpPr txBox="1"/>
          <p:nvPr/>
        </p:nvSpPr>
        <p:spPr>
          <a:xfrm>
            <a:off x="839788" y="266096"/>
            <a:ext cx="11084734" cy="755780"/>
          </a:xfrm>
          <a:prstGeom prst="rect">
            <a:avLst/>
          </a:prstGeom>
          <a:noFill/>
          <a:ln>
            <a:noFill/>
          </a:ln>
        </p:spPr>
        <p:txBody>
          <a:bodyPr anchorCtr="0" anchor="b" bIns="45700" lIns="91425" spcFirstLastPara="1" rIns="91425" wrap="square" tIns="45700">
            <a:normAutofit fontScale="77500" lnSpcReduction="20000"/>
          </a:bodyPr>
          <a:lstStyle/>
          <a:p>
            <a:pPr indent="0" lvl="0" marL="0" marR="0" rtl="0" algn="l">
              <a:lnSpc>
                <a:spcPct val="90000"/>
              </a:lnSpc>
              <a:spcBef>
                <a:spcPts val="0"/>
              </a:spcBef>
              <a:spcAft>
                <a:spcPts val="0"/>
              </a:spcAft>
              <a:buClr>
                <a:schemeClr val="dk1"/>
              </a:buClr>
              <a:buSzPct val="100000"/>
              <a:buFont typeface="Arial"/>
              <a:buNone/>
            </a:pPr>
            <a:r>
              <a:rPr b="1" i="0" lang="en-US" sz="3600" u="none" cap="none" strike="noStrike">
                <a:solidFill>
                  <a:schemeClr val="dk1"/>
                </a:solidFill>
                <a:latin typeface="Arial"/>
                <a:ea typeface="Arial"/>
                <a:cs typeface="Arial"/>
                <a:sym typeface="Arial"/>
              </a:rPr>
              <a:t>2.0 OUR REALISATION FROM ASM18 – MOSI-OA-TUNYA DECLARATION</a:t>
            </a:r>
            <a:endParaRPr/>
          </a:p>
        </p:txBody>
      </p:sp>
      <p:sp>
        <p:nvSpPr>
          <p:cNvPr id="133" name="Google Shape;133;p4"/>
          <p:cNvSpPr txBox="1"/>
          <p:nvPr/>
        </p:nvSpPr>
        <p:spPr>
          <a:xfrm>
            <a:off x="839788" y="1114849"/>
            <a:ext cx="10888825" cy="643894"/>
          </a:xfrm>
          <a:prstGeom prst="rect">
            <a:avLst/>
          </a:prstGeom>
          <a:noFill/>
          <a:ln>
            <a:noFill/>
          </a:ln>
        </p:spPr>
        <p:txBody>
          <a:bodyPr anchorCtr="0" anchor="t" bIns="45700" lIns="91425" spcFirstLastPara="1" rIns="91425" wrap="square" tIns="45700">
            <a:spAutoFit/>
          </a:bodyPr>
          <a:lstStyle/>
          <a:p>
            <a:pPr indent="0" lvl="0" marL="0" marR="0" rtl="0" algn="just">
              <a:lnSpc>
                <a:spcPct val="120000"/>
              </a:lnSpc>
              <a:spcBef>
                <a:spcPts val="0"/>
              </a:spcBef>
              <a:spcAft>
                <a:spcPts val="0"/>
              </a:spcAft>
              <a:buNone/>
            </a:pPr>
            <a:r>
              <a:rPr b="0" i="0" lang="en-US" sz="3200" u="none" cap="none" strike="noStrike">
                <a:solidFill>
                  <a:srgbClr val="000000"/>
                </a:solidFill>
                <a:latin typeface="Arial"/>
                <a:ea typeface="Arial"/>
                <a:cs typeface="Arial"/>
                <a:sym typeface="Arial"/>
              </a:rPr>
              <a:t>We realized that:</a:t>
            </a:r>
            <a:endParaRPr b="0" i="0" sz="3200" u="none" cap="none" strike="noStrike">
              <a:solidFill>
                <a:schemeClr val="dk1"/>
              </a:solidFill>
              <a:latin typeface="Arial"/>
              <a:ea typeface="Arial"/>
              <a:cs typeface="Arial"/>
              <a:sym typeface="Arial"/>
            </a:endParaRPr>
          </a:p>
        </p:txBody>
      </p:sp>
      <p:sp>
        <p:nvSpPr>
          <p:cNvPr id="134" name="Google Shape;134;p4"/>
          <p:cNvSpPr txBox="1"/>
          <p:nvPr/>
        </p:nvSpPr>
        <p:spPr>
          <a:xfrm>
            <a:off x="839788" y="1856874"/>
            <a:ext cx="4599960" cy="2416687"/>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0" i="0" lang="en-US" sz="3200" u="none" cap="none" strike="noStrike">
                <a:solidFill>
                  <a:srgbClr val="000000"/>
                </a:solidFill>
                <a:latin typeface="Arial"/>
                <a:ea typeface="Arial"/>
                <a:cs typeface="Arial"/>
                <a:sym typeface="Arial"/>
              </a:rPr>
              <a:t>(a) 	There was very low local participation on ASM (on record); in other words,</a:t>
            </a:r>
            <a:endParaRPr b="0" i="0" sz="3200" u="none" cap="none" strike="noStrike">
              <a:solidFill>
                <a:schemeClr val="dk1"/>
              </a:solidFill>
              <a:latin typeface="Arial"/>
              <a:ea typeface="Arial"/>
              <a:cs typeface="Arial"/>
              <a:sym typeface="Arial"/>
            </a:endParaRPr>
          </a:p>
        </p:txBody>
      </p:sp>
      <p:sp>
        <p:nvSpPr>
          <p:cNvPr id="135" name="Google Shape;135;p4"/>
          <p:cNvSpPr txBox="1"/>
          <p:nvPr/>
        </p:nvSpPr>
        <p:spPr>
          <a:xfrm>
            <a:off x="923764" y="4919774"/>
            <a:ext cx="4515984" cy="1825756"/>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0" i="0" lang="en-US" sz="3200" u="none" cap="none" strike="noStrike">
                <a:solidFill>
                  <a:srgbClr val="000000"/>
                </a:solidFill>
                <a:latin typeface="Arial"/>
                <a:ea typeface="Arial"/>
                <a:cs typeface="Arial"/>
                <a:sym typeface="Arial"/>
              </a:rPr>
              <a:t>(b) 	Local communities were participating in ASM, but informally</a:t>
            </a:r>
            <a:endParaRPr b="0" i="0" sz="3200" u="none" cap="none" strike="noStrike">
              <a:solidFill>
                <a:schemeClr val="dk1"/>
              </a:solidFill>
              <a:latin typeface="Arial"/>
              <a:ea typeface="Arial"/>
              <a:cs typeface="Arial"/>
              <a:sym typeface="Arial"/>
            </a:endParaRPr>
          </a:p>
        </p:txBody>
      </p:sp>
      <p:pic>
        <p:nvPicPr>
          <p:cNvPr id="136" name="Google Shape;136;p4"/>
          <p:cNvPicPr preferRelativeResize="0"/>
          <p:nvPr/>
        </p:nvPicPr>
        <p:blipFill rotWithShape="1">
          <a:blip r:embed="rId3">
            <a:alphaModFix/>
          </a:blip>
          <a:srcRect b="0" l="0" r="0" t="0"/>
          <a:stretch/>
        </p:blipFill>
        <p:spPr>
          <a:xfrm>
            <a:off x="5342780" y="1147300"/>
            <a:ext cx="6723918" cy="2568163"/>
          </a:xfrm>
          <a:prstGeom prst="rect">
            <a:avLst/>
          </a:prstGeom>
          <a:noFill/>
          <a:ln>
            <a:noFill/>
          </a:ln>
        </p:spPr>
      </p:pic>
      <p:sp>
        <p:nvSpPr>
          <p:cNvPr id="137" name="Google Shape;137;p4"/>
          <p:cNvSpPr txBox="1"/>
          <p:nvPr/>
        </p:nvSpPr>
        <p:spPr>
          <a:xfrm>
            <a:off x="5226666" y="3695784"/>
            <a:ext cx="6697856" cy="342786"/>
          </a:xfrm>
          <a:prstGeom prst="rect">
            <a:avLst/>
          </a:prstGeom>
          <a:noFill/>
          <a:ln>
            <a:noFill/>
          </a:ln>
        </p:spPr>
        <p:txBody>
          <a:bodyPr anchorCtr="0" anchor="t" bIns="45700" lIns="91425" spcFirstLastPara="1" rIns="91425" wrap="square" tIns="45700">
            <a:spAutoFit/>
          </a:bodyPr>
          <a:lstStyle/>
          <a:p>
            <a:pPr indent="0" lvl="0" marL="457200" marR="0" rtl="0" algn="ctr">
              <a:lnSpc>
                <a:spcPct val="107000"/>
              </a:lnSpc>
              <a:spcBef>
                <a:spcPts val="0"/>
              </a:spcBef>
              <a:spcAft>
                <a:spcPts val="0"/>
              </a:spcAft>
              <a:buNone/>
            </a:pPr>
            <a:r>
              <a:rPr b="1" i="0" lang="en-US" sz="1600" u="none" cap="none" strike="noStrike">
                <a:solidFill>
                  <a:schemeClr val="dk1"/>
                </a:solidFill>
                <a:latin typeface="Arial"/>
                <a:ea typeface="Arial"/>
                <a:cs typeface="Arial"/>
                <a:sym typeface="Arial"/>
              </a:rPr>
              <a:t>2020 – Informal Sand mining &amp; Quarrying in Mazabuka District</a:t>
            </a:r>
            <a:endParaRPr b="1" i="0" sz="1600" u="none" cap="none" strike="noStrike">
              <a:solidFill>
                <a:schemeClr val="dk1"/>
              </a:solidFill>
              <a:latin typeface="Arial"/>
              <a:ea typeface="Arial"/>
              <a:cs typeface="Arial"/>
              <a:sym typeface="Arial"/>
            </a:endParaRPr>
          </a:p>
        </p:txBody>
      </p:sp>
      <p:pic>
        <p:nvPicPr>
          <p:cNvPr id="138" name="Google Shape;138;p4"/>
          <p:cNvPicPr preferRelativeResize="0"/>
          <p:nvPr/>
        </p:nvPicPr>
        <p:blipFill rotWithShape="1">
          <a:blip r:embed="rId4">
            <a:alphaModFix/>
          </a:blip>
          <a:srcRect b="0" l="0" r="0" t="0"/>
          <a:stretch/>
        </p:blipFill>
        <p:spPr>
          <a:xfrm>
            <a:off x="5352110" y="4038570"/>
            <a:ext cx="6759526" cy="2568163"/>
          </a:xfrm>
          <a:prstGeom prst="rect">
            <a:avLst/>
          </a:prstGeom>
          <a:noFill/>
          <a:ln>
            <a:noFill/>
          </a:ln>
        </p:spPr>
      </p:pic>
      <p:sp>
        <p:nvSpPr>
          <p:cNvPr id="139" name="Google Shape;139;p4"/>
          <p:cNvSpPr txBox="1"/>
          <p:nvPr/>
        </p:nvSpPr>
        <p:spPr>
          <a:xfrm>
            <a:off x="5941152" y="6483923"/>
            <a:ext cx="6125546" cy="344069"/>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1" i="0" lang="en-US" sz="1600" u="none" cap="none" strike="noStrike">
                <a:solidFill>
                  <a:schemeClr val="dk1"/>
                </a:solidFill>
                <a:latin typeface="Arial"/>
                <a:ea typeface="Arial"/>
                <a:cs typeface="Arial"/>
                <a:sym typeface="Arial"/>
              </a:rPr>
              <a:t>2021 – Informal Amethyst mining &amp; Trading – Zimba District</a:t>
            </a:r>
            <a:endParaRPr b="1" i="0" sz="1600" u="none" cap="none" strike="noStrik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5"/>
          <p:cNvSpPr txBox="1"/>
          <p:nvPr/>
        </p:nvSpPr>
        <p:spPr>
          <a:xfrm>
            <a:off x="995266" y="164552"/>
            <a:ext cx="10888825" cy="505972"/>
          </a:xfrm>
          <a:prstGeom prst="rect">
            <a:avLst/>
          </a:prstGeom>
          <a:noFill/>
          <a:ln>
            <a:noFill/>
          </a:ln>
        </p:spPr>
        <p:txBody>
          <a:bodyPr anchorCtr="0" anchor="t" bIns="45700" lIns="91425" spcFirstLastPara="1" rIns="91425" wrap="square" tIns="45700">
            <a:spAutoFit/>
          </a:bodyPr>
          <a:lstStyle/>
          <a:p>
            <a:pPr indent="0" lvl="0" marL="0" marR="0" rtl="0" algn="just">
              <a:lnSpc>
                <a:spcPct val="120000"/>
              </a:lnSpc>
              <a:spcBef>
                <a:spcPts val="0"/>
              </a:spcBef>
              <a:spcAft>
                <a:spcPts val="0"/>
              </a:spcAft>
              <a:buNone/>
            </a:pPr>
            <a:r>
              <a:rPr b="1" i="0" lang="en-US" sz="2400" u="none" cap="none" strike="noStrike">
                <a:solidFill>
                  <a:schemeClr val="dk1"/>
                </a:solidFill>
                <a:latin typeface="Arial"/>
                <a:ea typeface="Arial"/>
                <a:cs typeface="Arial"/>
                <a:sym typeface="Arial"/>
              </a:rPr>
              <a:t>3.0 WHAT DID WE DO? / WHAT ARE WE DOING?</a:t>
            </a:r>
            <a:endParaRPr b="1" i="0" sz="2400" u="none" cap="none" strike="noStrike">
              <a:solidFill>
                <a:schemeClr val="dk1"/>
              </a:solidFill>
              <a:latin typeface="Arial"/>
              <a:ea typeface="Arial"/>
              <a:cs typeface="Arial"/>
              <a:sym typeface="Arial"/>
            </a:endParaRPr>
          </a:p>
        </p:txBody>
      </p:sp>
      <p:pic>
        <p:nvPicPr>
          <p:cNvPr id="145" name="Google Shape;145;p5"/>
          <p:cNvPicPr preferRelativeResize="0"/>
          <p:nvPr/>
        </p:nvPicPr>
        <p:blipFill rotWithShape="1">
          <a:blip r:embed="rId3">
            <a:alphaModFix/>
          </a:blip>
          <a:srcRect b="0" l="0" r="0" t="0"/>
          <a:stretch/>
        </p:blipFill>
        <p:spPr>
          <a:xfrm>
            <a:off x="3492635" y="565320"/>
            <a:ext cx="2179510" cy="2964133"/>
          </a:xfrm>
          <a:prstGeom prst="rect">
            <a:avLst/>
          </a:prstGeom>
          <a:noFill/>
          <a:ln>
            <a:noFill/>
          </a:ln>
        </p:spPr>
      </p:pic>
      <p:pic>
        <p:nvPicPr>
          <p:cNvPr id="146" name="Google Shape;146;p5"/>
          <p:cNvPicPr preferRelativeResize="0"/>
          <p:nvPr/>
        </p:nvPicPr>
        <p:blipFill rotWithShape="1">
          <a:blip r:embed="rId4">
            <a:alphaModFix/>
          </a:blip>
          <a:srcRect b="0" l="0" r="0" t="0"/>
          <a:stretch/>
        </p:blipFill>
        <p:spPr>
          <a:xfrm>
            <a:off x="6340031" y="617500"/>
            <a:ext cx="3769277" cy="1429887"/>
          </a:xfrm>
          <a:prstGeom prst="rect">
            <a:avLst/>
          </a:prstGeom>
          <a:noFill/>
          <a:ln>
            <a:noFill/>
          </a:ln>
        </p:spPr>
      </p:pic>
      <p:sp>
        <p:nvSpPr>
          <p:cNvPr id="147" name="Google Shape;147;p5"/>
          <p:cNvSpPr/>
          <p:nvPr/>
        </p:nvSpPr>
        <p:spPr>
          <a:xfrm>
            <a:off x="6411137" y="1495737"/>
            <a:ext cx="3698171" cy="131027"/>
          </a:xfrm>
          <a:prstGeom prst="rect">
            <a:avLst/>
          </a:prstGeom>
          <a:noFill/>
          <a:ln cap="flat" cmpd="sng" w="254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48" name="Google Shape;148;p5"/>
          <p:cNvPicPr preferRelativeResize="0"/>
          <p:nvPr/>
        </p:nvPicPr>
        <p:blipFill rotWithShape="1">
          <a:blip r:embed="rId5">
            <a:alphaModFix/>
          </a:blip>
          <a:srcRect b="0" l="0" r="0" t="0"/>
          <a:stretch/>
        </p:blipFill>
        <p:spPr>
          <a:xfrm>
            <a:off x="6340030" y="2093683"/>
            <a:ext cx="3769277" cy="476533"/>
          </a:xfrm>
          <a:prstGeom prst="rect">
            <a:avLst/>
          </a:prstGeom>
          <a:noFill/>
          <a:ln>
            <a:noFill/>
          </a:ln>
        </p:spPr>
      </p:pic>
      <p:pic>
        <p:nvPicPr>
          <p:cNvPr id="149" name="Google Shape;149;p5"/>
          <p:cNvPicPr preferRelativeResize="0"/>
          <p:nvPr/>
        </p:nvPicPr>
        <p:blipFill rotWithShape="1">
          <a:blip r:embed="rId6">
            <a:alphaModFix/>
          </a:blip>
          <a:srcRect b="0" l="0" r="0" t="0"/>
          <a:stretch/>
        </p:blipFill>
        <p:spPr>
          <a:xfrm>
            <a:off x="6340030" y="2590778"/>
            <a:ext cx="3769277" cy="1034717"/>
          </a:xfrm>
          <a:prstGeom prst="rect">
            <a:avLst/>
          </a:prstGeom>
          <a:noFill/>
          <a:ln>
            <a:noFill/>
          </a:ln>
        </p:spPr>
      </p:pic>
      <p:sp>
        <p:nvSpPr>
          <p:cNvPr id="150" name="Google Shape;150;p5"/>
          <p:cNvSpPr/>
          <p:nvPr/>
        </p:nvSpPr>
        <p:spPr>
          <a:xfrm>
            <a:off x="6567424" y="3289781"/>
            <a:ext cx="3541883" cy="180765"/>
          </a:xfrm>
          <a:prstGeom prst="rect">
            <a:avLst/>
          </a:prstGeom>
          <a:noFill/>
          <a:ln cap="flat" cmpd="sng" w="254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51" name="Google Shape;151;p5"/>
          <p:cNvPicPr preferRelativeResize="0"/>
          <p:nvPr/>
        </p:nvPicPr>
        <p:blipFill rotWithShape="1">
          <a:blip r:embed="rId7">
            <a:alphaModFix/>
          </a:blip>
          <a:srcRect b="0" l="0" r="0" t="0"/>
          <a:stretch/>
        </p:blipFill>
        <p:spPr>
          <a:xfrm>
            <a:off x="3456474" y="3625495"/>
            <a:ext cx="2251831" cy="3196319"/>
          </a:xfrm>
          <a:prstGeom prst="rect">
            <a:avLst/>
          </a:prstGeom>
          <a:noFill/>
          <a:ln>
            <a:noFill/>
          </a:ln>
        </p:spPr>
      </p:pic>
      <p:pic>
        <p:nvPicPr>
          <p:cNvPr id="152" name="Google Shape;152;p5"/>
          <p:cNvPicPr preferRelativeResize="0"/>
          <p:nvPr/>
        </p:nvPicPr>
        <p:blipFill rotWithShape="1">
          <a:blip r:embed="rId8">
            <a:alphaModFix/>
          </a:blip>
          <a:srcRect b="0" l="0" r="0" t="0"/>
          <a:stretch/>
        </p:blipFill>
        <p:spPr>
          <a:xfrm>
            <a:off x="6340030" y="3660535"/>
            <a:ext cx="3769278" cy="3032913"/>
          </a:xfrm>
          <a:prstGeom prst="rect">
            <a:avLst/>
          </a:prstGeom>
          <a:noFill/>
          <a:ln>
            <a:noFill/>
          </a:ln>
        </p:spPr>
      </p:pic>
      <p:sp>
        <p:nvSpPr>
          <p:cNvPr id="153" name="Google Shape;153;p5"/>
          <p:cNvSpPr/>
          <p:nvPr/>
        </p:nvSpPr>
        <p:spPr>
          <a:xfrm>
            <a:off x="6411137" y="4988637"/>
            <a:ext cx="3698171" cy="373626"/>
          </a:xfrm>
          <a:prstGeom prst="rect">
            <a:avLst/>
          </a:prstGeom>
          <a:noFill/>
          <a:ln cap="flat" cmpd="sng" w="254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54" name="Google Shape;154;p5"/>
          <p:cNvSpPr/>
          <p:nvPr/>
        </p:nvSpPr>
        <p:spPr>
          <a:xfrm>
            <a:off x="6340030" y="6081828"/>
            <a:ext cx="3769278" cy="317344"/>
          </a:xfrm>
          <a:prstGeom prst="rect">
            <a:avLst/>
          </a:prstGeom>
          <a:noFill/>
          <a:ln cap="flat" cmpd="sng" w="254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55" name="Google Shape;155;p5"/>
          <p:cNvSpPr txBox="1"/>
          <p:nvPr/>
        </p:nvSpPr>
        <p:spPr>
          <a:xfrm rot="-5400000">
            <a:off x="-237888" y="3113955"/>
            <a:ext cx="5571656" cy="830997"/>
          </a:xfrm>
          <a:prstGeom prst="rect">
            <a:avLst/>
          </a:prstGeom>
          <a:solidFill>
            <a:srgbClr val="833C0B"/>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4800" u="none" cap="none" strike="noStrike">
                <a:solidFill>
                  <a:schemeClr val="lt1"/>
                </a:solidFill>
                <a:latin typeface="Arial"/>
                <a:ea typeface="Arial"/>
                <a:cs typeface="Arial"/>
                <a:sym typeface="Arial"/>
              </a:rPr>
              <a:t>Inspired &amp; Guided BY:</a:t>
            </a:r>
            <a:endParaRPr sz="4800">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6"/>
          <p:cNvSpPr txBox="1"/>
          <p:nvPr/>
        </p:nvSpPr>
        <p:spPr>
          <a:xfrm>
            <a:off x="995266" y="164552"/>
            <a:ext cx="10888825" cy="505972"/>
          </a:xfrm>
          <a:prstGeom prst="rect">
            <a:avLst/>
          </a:prstGeom>
          <a:noFill/>
          <a:ln>
            <a:noFill/>
          </a:ln>
        </p:spPr>
        <p:txBody>
          <a:bodyPr anchorCtr="0" anchor="t" bIns="45700" lIns="91425" spcFirstLastPara="1" rIns="91425" wrap="square" tIns="45700">
            <a:spAutoFit/>
          </a:bodyPr>
          <a:lstStyle/>
          <a:p>
            <a:pPr indent="0" lvl="0" marL="0" marR="0" rtl="0" algn="just">
              <a:lnSpc>
                <a:spcPct val="120000"/>
              </a:lnSpc>
              <a:spcBef>
                <a:spcPts val="0"/>
              </a:spcBef>
              <a:spcAft>
                <a:spcPts val="0"/>
              </a:spcAft>
              <a:buNone/>
            </a:pPr>
            <a:r>
              <a:rPr b="1" lang="en-US" sz="2400">
                <a:solidFill>
                  <a:schemeClr val="dk1"/>
                </a:solidFill>
                <a:latin typeface="Arial"/>
                <a:ea typeface="Arial"/>
                <a:cs typeface="Arial"/>
                <a:sym typeface="Arial"/>
              </a:rPr>
              <a:t>WHAT DID WE DO? - Southern Province, Zambia</a:t>
            </a:r>
            <a:endParaRPr b="1" sz="2400">
              <a:solidFill>
                <a:schemeClr val="dk1"/>
              </a:solidFill>
              <a:latin typeface="Arial"/>
              <a:ea typeface="Arial"/>
              <a:cs typeface="Arial"/>
              <a:sym typeface="Arial"/>
            </a:endParaRPr>
          </a:p>
        </p:txBody>
      </p:sp>
      <p:sp>
        <p:nvSpPr>
          <p:cNvPr id="161" name="Google Shape;161;p6"/>
          <p:cNvSpPr txBox="1"/>
          <p:nvPr/>
        </p:nvSpPr>
        <p:spPr>
          <a:xfrm>
            <a:off x="995266" y="670524"/>
            <a:ext cx="11078546" cy="1502334"/>
          </a:xfrm>
          <a:prstGeom prst="rect">
            <a:avLst/>
          </a:prstGeom>
          <a:noFill/>
          <a:ln>
            <a:noFill/>
          </a:ln>
        </p:spPr>
        <p:txBody>
          <a:bodyPr anchorCtr="0" anchor="t" bIns="45700" lIns="91425" spcFirstLastPara="1" rIns="91425" wrap="square" tIns="45700">
            <a:spAutoFit/>
          </a:bodyPr>
          <a:lstStyle/>
          <a:p>
            <a:pPr indent="0" lvl="0" marL="0" marR="0" rtl="0" algn="just">
              <a:lnSpc>
                <a:spcPct val="120000"/>
              </a:lnSpc>
              <a:spcBef>
                <a:spcPts val="0"/>
              </a:spcBef>
              <a:spcAft>
                <a:spcPts val="0"/>
              </a:spcAft>
              <a:buNone/>
            </a:pPr>
            <a:r>
              <a:rPr b="1" lang="en-US" sz="1800">
                <a:solidFill>
                  <a:schemeClr val="dk1"/>
                </a:solidFill>
                <a:latin typeface="Arial"/>
                <a:ea typeface="Arial"/>
                <a:cs typeface="Arial"/>
                <a:sym typeface="Arial"/>
              </a:rPr>
              <a:t>3.1 	Identification of existing informal ASM sites and levels of participation; Site visits and Stakeholder   	engagement</a:t>
            </a:r>
            <a:endParaRPr/>
          </a:p>
          <a:p>
            <a:pPr indent="-285750" lvl="1" marL="742950" marR="0" rtl="0" algn="just">
              <a:lnSpc>
                <a:spcPct val="120000"/>
              </a:lnSpc>
              <a:spcBef>
                <a:spcPts val="800"/>
              </a:spcBef>
              <a:spcAft>
                <a:spcPts val="0"/>
              </a:spcAft>
              <a:buClr>
                <a:srgbClr val="000000"/>
              </a:buClr>
              <a:buSzPts val="1800"/>
              <a:buFont typeface="Noto Sans Symbols"/>
              <a:buChar char="❑"/>
            </a:pPr>
            <a:r>
              <a:rPr b="0" i="0" lang="en-US" sz="1800" u="none" cap="none" strike="noStrike">
                <a:solidFill>
                  <a:srgbClr val="000000"/>
                </a:solidFill>
                <a:latin typeface="Arial"/>
                <a:ea typeface="Arial"/>
                <a:cs typeface="Arial"/>
                <a:sym typeface="Arial"/>
              </a:rPr>
              <a:t>40 existing sites were identified with over 3,700 local community members engaged in informal ASM of development minerals; 53% women</a:t>
            </a:r>
            <a:endParaRPr b="0" i="0" sz="1600" u="none" cap="none" strike="noStrike">
              <a:solidFill>
                <a:schemeClr val="dk1"/>
              </a:solidFill>
              <a:latin typeface="Arial"/>
              <a:ea typeface="Arial"/>
              <a:cs typeface="Arial"/>
              <a:sym typeface="Arial"/>
            </a:endParaRPr>
          </a:p>
        </p:txBody>
      </p:sp>
      <p:sp>
        <p:nvSpPr>
          <p:cNvPr id="162" name="Google Shape;162;p6"/>
          <p:cNvSpPr txBox="1"/>
          <p:nvPr/>
        </p:nvSpPr>
        <p:spPr>
          <a:xfrm>
            <a:off x="995266" y="2172858"/>
            <a:ext cx="5100733" cy="3037113"/>
          </a:xfrm>
          <a:prstGeom prst="rect">
            <a:avLst/>
          </a:prstGeom>
          <a:noFill/>
          <a:ln>
            <a:noFill/>
          </a:ln>
        </p:spPr>
        <p:txBody>
          <a:bodyPr anchorCtr="0" anchor="t" bIns="45700" lIns="91425" spcFirstLastPara="1" rIns="91425" wrap="square" tIns="45700">
            <a:spAutoFit/>
          </a:bodyPr>
          <a:lstStyle/>
          <a:p>
            <a:pPr indent="0" lvl="0" marL="0" marR="0" rtl="0" algn="just">
              <a:lnSpc>
                <a:spcPct val="120000"/>
              </a:lnSpc>
              <a:spcBef>
                <a:spcPts val="0"/>
              </a:spcBef>
              <a:spcAft>
                <a:spcPts val="0"/>
              </a:spcAft>
              <a:buNone/>
            </a:pPr>
            <a:r>
              <a:rPr b="1" lang="en-US" sz="1800">
                <a:solidFill>
                  <a:schemeClr val="dk1"/>
                </a:solidFill>
                <a:latin typeface="Arial"/>
                <a:ea typeface="Arial"/>
                <a:cs typeface="Arial"/>
                <a:sym typeface="Arial"/>
              </a:rPr>
              <a:t>3.2 	Stakeholders Consultation &amp; Collaborations</a:t>
            </a:r>
            <a:endParaRPr/>
          </a:p>
          <a:p>
            <a:pPr indent="-285750" lvl="1" marL="742950" marR="0" rtl="0" algn="just">
              <a:lnSpc>
                <a:spcPct val="120000"/>
              </a:lnSpc>
              <a:spcBef>
                <a:spcPts val="800"/>
              </a:spcBef>
              <a:spcAft>
                <a:spcPts val="0"/>
              </a:spcAft>
              <a:buClr>
                <a:srgbClr val="000000"/>
              </a:buClr>
              <a:buSzPts val="1800"/>
              <a:buFont typeface="Noto Sans Symbols"/>
              <a:buChar char="❑"/>
            </a:pPr>
            <a:r>
              <a:rPr b="0" i="0" lang="en-US" sz="1800" u="none" cap="none" strike="noStrike">
                <a:solidFill>
                  <a:srgbClr val="000000"/>
                </a:solidFill>
                <a:latin typeface="Arial"/>
                <a:ea typeface="Arial"/>
                <a:cs typeface="Arial"/>
                <a:sym typeface="Arial"/>
              </a:rPr>
              <a:t>Government line ministries and departments; Ministry of Small &amp; Medium Enterprise Development (MSMED)-</a:t>
            </a:r>
            <a:r>
              <a:rPr b="0" i="1" lang="en-US" sz="1800" u="none" cap="none" strike="noStrike">
                <a:solidFill>
                  <a:srgbClr val="000000"/>
                </a:solidFill>
                <a:latin typeface="Arial"/>
                <a:ea typeface="Arial"/>
                <a:cs typeface="Arial"/>
                <a:sym typeface="Arial"/>
              </a:rPr>
              <a:t>ministry responsible of cooperatives.</a:t>
            </a:r>
            <a:endParaRPr/>
          </a:p>
          <a:p>
            <a:pPr indent="-285750" lvl="1" marL="742950" marR="0" rtl="0" algn="just">
              <a:lnSpc>
                <a:spcPct val="120000"/>
              </a:lnSpc>
              <a:spcBef>
                <a:spcPts val="800"/>
              </a:spcBef>
              <a:spcAft>
                <a:spcPts val="0"/>
              </a:spcAft>
              <a:buClr>
                <a:srgbClr val="000000"/>
              </a:buClr>
              <a:buSzPts val="1800"/>
              <a:buFont typeface="Noto Sans Symbols"/>
              <a:buChar char="❑"/>
            </a:pPr>
            <a:r>
              <a:rPr b="0" i="0" lang="en-US" sz="1800" u="none" cap="none" strike="noStrike">
                <a:solidFill>
                  <a:srgbClr val="000000"/>
                </a:solidFill>
                <a:latin typeface="Arial"/>
                <a:ea typeface="Arial"/>
                <a:cs typeface="Arial"/>
                <a:sym typeface="Arial"/>
              </a:rPr>
              <a:t>Civic Leaders, Local Authorities, Civil Societies</a:t>
            </a:r>
            <a:endParaRPr/>
          </a:p>
          <a:p>
            <a:pPr indent="-285750" lvl="1" marL="742950" marR="0" rtl="0" algn="just">
              <a:lnSpc>
                <a:spcPct val="120000"/>
              </a:lnSpc>
              <a:spcBef>
                <a:spcPts val="800"/>
              </a:spcBef>
              <a:spcAft>
                <a:spcPts val="0"/>
              </a:spcAft>
              <a:buClr>
                <a:srgbClr val="000000"/>
              </a:buClr>
              <a:buSzPts val="1800"/>
              <a:buFont typeface="Noto Sans Symbols"/>
              <a:buChar char="❑"/>
            </a:pPr>
            <a:r>
              <a:rPr b="0" i="0" lang="en-US" sz="1800" u="none" cap="none" strike="noStrike">
                <a:solidFill>
                  <a:srgbClr val="000000"/>
                </a:solidFill>
                <a:latin typeface="Arial"/>
                <a:ea typeface="Arial"/>
                <a:cs typeface="Arial"/>
                <a:sym typeface="Arial"/>
              </a:rPr>
              <a:t>Traditional Chiefs and Leaders </a:t>
            </a:r>
            <a:endParaRPr b="0" i="0" sz="1600" u="none" cap="none" strike="noStrike">
              <a:solidFill>
                <a:schemeClr val="dk1"/>
              </a:solidFill>
              <a:latin typeface="Arial"/>
              <a:ea typeface="Arial"/>
              <a:cs typeface="Arial"/>
              <a:sym typeface="Arial"/>
            </a:endParaRPr>
          </a:p>
        </p:txBody>
      </p:sp>
      <p:sp>
        <p:nvSpPr>
          <p:cNvPr id="163" name="Google Shape;163;p6"/>
          <p:cNvSpPr txBox="1"/>
          <p:nvPr/>
        </p:nvSpPr>
        <p:spPr>
          <a:xfrm>
            <a:off x="990600" y="5209971"/>
            <a:ext cx="5232918" cy="837537"/>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1" lang="en-US" sz="1800">
                <a:solidFill>
                  <a:schemeClr val="dk1"/>
                </a:solidFill>
                <a:latin typeface="Arial"/>
                <a:ea typeface="Arial"/>
                <a:cs typeface="Arial"/>
                <a:sym typeface="Arial"/>
              </a:rPr>
              <a:t>3.3 	ASM Formalisation &amp; Cooperatives Sensitisation</a:t>
            </a:r>
            <a:endParaRPr/>
          </a:p>
          <a:p>
            <a:pPr indent="-285750" lvl="1" marL="742950" marR="0" rtl="0" algn="l">
              <a:lnSpc>
                <a:spcPct val="120000"/>
              </a:lnSpc>
              <a:spcBef>
                <a:spcPts val="800"/>
              </a:spcBef>
              <a:spcAft>
                <a:spcPts val="0"/>
              </a:spcAft>
              <a:buClr>
                <a:srgbClr val="000000"/>
              </a:buClr>
              <a:buSzPts val="1800"/>
              <a:buFont typeface="Noto Sans Symbols"/>
              <a:buChar char="❑"/>
            </a:pPr>
            <a:r>
              <a:rPr b="0" i="0" lang="en-US" sz="1800" u="none" cap="none" strike="noStrike">
                <a:solidFill>
                  <a:srgbClr val="000000"/>
                </a:solidFill>
                <a:latin typeface="Arial"/>
                <a:ea typeface="Arial"/>
                <a:cs typeface="Arial"/>
                <a:sym typeface="Arial"/>
              </a:rPr>
              <a:t>In collaboration with MSMED </a:t>
            </a:r>
            <a:endParaRPr b="0" i="0" sz="1600" u="none" cap="none" strike="noStrike">
              <a:solidFill>
                <a:schemeClr val="dk1"/>
              </a:solidFill>
              <a:latin typeface="Arial"/>
              <a:ea typeface="Arial"/>
              <a:cs typeface="Arial"/>
              <a:sym typeface="Arial"/>
            </a:endParaRPr>
          </a:p>
        </p:txBody>
      </p:sp>
      <p:pic>
        <p:nvPicPr>
          <p:cNvPr id="164" name="Google Shape;164;p6"/>
          <p:cNvPicPr preferRelativeResize="0"/>
          <p:nvPr/>
        </p:nvPicPr>
        <p:blipFill rotWithShape="1">
          <a:blip r:embed="rId3">
            <a:alphaModFix/>
          </a:blip>
          <a:srcRect b="0" l="0" r="0" t="0"/>
          <a:stretch/>
        </p:blipFill>
        <p:spPr>
          <a:xfrm>
            <a:off x="6291943" y="1873120"/>
            <a:ext cx="5752474" cy="4314355"/>
          </a:xfrm>
          <a:prstGeom prst="rect">
            <a:avLst/>
          </a:prstGeom>
          <a:noFill/>
          <a:ln>
            <a:noFill/>
          </a:ln>
        </p:spPr>
      </p:pic>
      <p:sp>
        <p:nvSpPr>
          <p:cNvPr id="165" name="Google Shape;165;p6"/>
          <p:cNvSpPr txBox="1"/>
          <p:nvPr/>
        </p:nvSpPr>
        <p:spPr>
          <a:xfrm>
            <a:off x="5581229" y="6208513"/>
            <a:ext cx="6697856" cy="344069"/>
          </a:xfrm>
          <a:prstGeom prst="rect">
            <a:avLst/>
          </a:prstGeom>
          <a:noFill/>
          <a:ln>
            <a:noFill/>
          </a:ln>
        </p:spPr>
        <p:txBody>
          <a:bodyPr anchorCtr="0" anchor="t" bIns="45700" lIns="91425" spcFirstLastPara="1" rIns="91425" wrap="square" tIns="45700">
            <a:spAutoFit/>
          </a:bodyPr>
          <a:lstStyle/>
          <a:p>
            <a:pPr indent="0" lvl="0" marL="457200" marR="0" rtl="0" algn="ctr">
              <a:lnSpc>
                <a:spcPct val="107000"/>
              </a:lnSpc>
              <a:spcBef>
                <a:spcPts val="0"/>
              </a:spcBef>
              <a:spcAft>
                <a:spcPts val="0"/>
              </a:spcAft>
              <a:buNone/>
            </a:pPr>
            <a:r>
              <a:rPr lang="en-US" sz="1600">
                <a:solidFill>
                  <a:schemeClr val="dk1"/>
                </a:solidFill>
                <a:latin typeface="Arial"/>
                <a:ea typeface="Arial"/>
                <a:cs typeface="Arial"/>
                <a:sym typeface="Arial"/>
              </a:rPr>
              <a:t>2023 – Sensitisation in collaboration with MSMED</a:t>
            </a:r>
            <a:endParaRPr sz="1600">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7"/>
          <p:cNvSpPr txBox="1"/>
          <p:nvPr/>
        </p:nvSpPr>
        <p:spPr>
          <a:xfrm>
            <a:off x="2676331" y="229227"/>
            <a:ext cx="7022839" cy="505972"/>
          </a:xfrm>
          <a:prstGeom prst="rect">
            <a:avLst/>
          </a:prstGeom>
          <a:noFill/>
          <a:ln>
            <a:noFill/>
          </a:ln>
        </p:spPr>
        <p:txBody>
          <a:bodyPr anchorCtr="0" anchor="t" bIns="45700" lIns="91425" spcFirstLastPara="1" rIns="91425" wrap="square" tIns="45700">
            <a:spAutoFit/>
          </a:bodyPr>
          <a:lstStyle/>
          <a:p>
            <a:pPr indent="0" lvl="0" marL="0" marR="0" rtl="0" algn="just">
              <a:lnSpc>
                <a:spcPct val="120000"/>
              </a:lnSpc>
              <a:spcBef>
                <a:spcPts val="0"/>
              </a:spcBef>
              <a:spcAft>
                <a:spcPts val="0"/>
              </a:spcAft>
              <a:buNone/>
            </a:pPr>
            <a:r>
              <a:rPr b="1" lang="en-US" sz="2400">
                <a:solidFill>
                  <a:schemeClr val="dk1"/>
                </a:solidFill>
                <a:latin typeface="Arial"/>
                <a:ea typeface="Arial"/>
                <a:cs typeface="Arial"/>
                <a:sym typeface="Arial"/>
              </a:rPr>
              <a:t>WHAT DID WE DO? - Southern Province, Zambia</a:t>
            </a:r>
            <a:endParaRPr b="1" sz="2400">
              <a:solidFill>
                <a:schemeClr val="dk1"/>
              </a:solidFill>
              <a:latin typeface="Arial"/>
              <a:ea typeface="Arial"/>
              <a:cs typeface="Arial"/>
              <a:sym typeface="Arial"/>
            </a:endParaRPr>
          </a:p>
        </p:txBody>
      </p:sp>
      <p:pic>
        <p:nvPicPr>
          <p:cNvPr id="171" name="Google Shape;171;p7"/>
          <p:cNvPicPr preferRelativeResize="0"/>
          <p:nvPr/>
        </p:nvPicPr>
        <p:blipFill rotWithShape="1">
          <a:blip r:embed="rId3">
            <a:alphaModFix/>
          </a:blip>
          <a:srcRect b="0" l="0" r="0" t="0"/>
          <a:stretch/>
        </p:blipFill>
        <p:spPr>
          <a:xfrm>
            <a:off x="995266" y="1061355"/>
            <a:ext cx="3293707" cy="2470280"/>
          </a:xfrm>
          <a:prstGeom prst="rect">
            <a:avLst/>
          </a:prstGeom>
          <a:noFill/>
          <a:ln>
            <a:noFill/>
          </a:ln>
        </p:spPr>
      </p:pic>
      <p:pic>
        <p:nvPicPr>
          <p:cNvPr id="172" name="Google Shape;172;p7"/>
          <p:cNvPicPr preferRelativeResize="0"/>
          <p:nvPr/>
        </p:nvPicPr>
        <p:blipFill rotWithShape="1">
          <a:blip r:embed="rId4">
            <a:alphaModFix/>
          </a:blip>
          <a:srcRect b="0" l="0" r="0" t="0"/>
          <a:stretch/>
        </p:blipFill>
        <p:spPr>
          <a:xfrm>
            <a:off x="4540898" y="1061355"/>
            <a:ext cx="3293707" cy="2470281"/>
          </a:xfrm>
          <a:prstGeom prst="rect">
            <a:avLst/>
          </a:prstGeom>
          <a:noFill/>
          <a:ln>
            <a:noFill/>
          </a:ln>
        </p:spPr>
      </p:pic>
      <p:pic>
        <p:nvPicPr>
          <p:cNvPr id="173" name="Google Shape;173;p7"/>
          <p:cNvPicPr preferRelativeResize="0"/>
          <p:nvPr/>
        </p:nvPicPr>
        <p:blipFill rotWithShape="1">
          <a:blip r:embed="rId5">
            <a:alphaModFix/>
          </a:blip>
          <a:srcRect b="0" l="0" r="0" t="0"/>
          <a:stretch/>
        </p:blipFill>
        <p:spPr>
          <a:xfrm>
            <a:off x="995266" y="3889597"/>
            <a:ext cx="3293707" cy="2470281"/>
          </a:xfrm>
          <a:prstGeom prst="rect">
            <a:avLst/>
          </a:prstGeom>
          <a:noFill/>
          <a:ln>
            <a:noFill/>
          </a:ln>
        </p:spPr>
      </p:pic>
      <p:pic>
        <p:nvPicPr>
          <p:cNvPr id="174" name="Google Shape;174;p7"/>
          <p:cNvPicPr preferRelativeResize="0"/>
          <p:nvPr/>
        </p:nvPicPr>
        <p:blipFill rotWithShape="1">
          <a:blip r:embed="rId6">
            <a:alphaModFix/>
          </a:blip>
          <a:srcRect b="0" l="0" r="0" t="0"/>
          <a:stretch/>
        </p:blipFill>
        <p:spPr>
          <a:xfrm>
            <a:off x="4540898" y="3905506"/>
            <a:ext cx="3293708" cy="2470281"/>
          </a:xfrm>
          <a:prstGeom prst="rect">
            <a:avLst/>
          </a:prstGeom>
          <a:noFill/>
          <a:ln>
            <a:noFill/>
          </a:ln>
        </p:spPr>
      </p:pic>
      <p:pic>
        <p:nvPicPr>
          <p:cNvPr id="175" name="Google Shape;175;p7"/>
          <p:cNvPicPr preferRelativeResize="0"/>
          <p:nvPr/>
        </p:nvPicPr>
        <p:blipFill rotWithShape="1">
          <a:blip r:embed="rId7">
            <a:alphaModFix/>
          </a:blip>
          <a:srcRect b="0" l="0" r="0" t="0"/>
          <a:stretch/>
        </p:blipFill>
        <p:spPr>
          <a:xfrm>
            <a:off x="8018105" y="1054040"/>
            <a:ext cx="3290598" cy="2467949"/>
          </a:xfrm>
          <a:prstGeom prst="rect">
            <a:avLst/>
          </a:prstGeom>
          <a:noFill/>
          <a:ln>
            <a:noFill/>
          </a:ln>
        </p:spPr>
      </p:pic>
      <p:pic>
        <p:nvPicPr>
          <p:cNvPr id="176" name="Google Shape;176;p7"/>
          <p:cNvPicPr preferRelativeResize="0"/>
          <p:nvPr/>
        </p:nvPicPr>
        <p:blipFill rotWithShape="1">
          <a:blip r:embed="rId8">
            <a:alphaModFix/>
          </a:blip>
          <a:srcRect b="0" l="0" r="0" t="0"/>
          <a:stretch/>
        </p:blipFill>
        <p:spPr>
          <a:xfrm>
            <a:off x="8018105" y="3905506"/>
            <a:ext cx="3293708" cy="2470281"/>
          </a:xfrm>
          <a:prstGeom prst="rect">
            <a:avLst/>
          </a:prstGeom>
          <a:noFill/>
          <a:ln>
            <a:noFill/>
          </a:ln>
        </p:spPr>
      </p:pic>
      <p:sp>
        <p:nvSpPr>
          <p:cNvPr id="177" name="Google Shape;177;p7"/>
          <p:cNvSpPr txBox="1"/>
          <p:nvPr/>
        </p:nvSpPr>
        <p:spPr>
          <a:xfrm>
            <a:off x="2063588" y="693905"/>
            <a:ext cx="6697856" cy="344069"/>
          </a:xfrm>
          <a:prstGeom prst="rect">
            <a:avLst/>
          </a:prstGeom>
          <a:noFill/>
          <a:ln>
            <a:noFill/>
          </a:ln>
        </p:spPr>
        <p:txBody>
          <a:bodyPr anchorCtr="0" anchor="t" bIns="45700" lIns="91425" spcFirstLastPara="1" rIns="91425" wrap="square" tIns="45700">
            <a:spAutoFit/>
          </a:bodyPr>
          <a:lstStyle/>
          <a:p>
            <a:pPr indent="0" lvl="0" marL="457200" marR="0" rtl="0" algn="ctr">
              <a:lnSpc>
                <a:spcPct val="107000"/>
              </a:lnSpc>
              <a:spcBef>
                <a:spcPts val="0"/>
              </a:spcBef>
              <a:spcAft>
                <a:spcPts val="0"/>
              </a:spcAft>
              <a:buNone/>
            </a:pPr>
            <a:r>
              <a:rPr lang="en-US" sz="1600">
                <a:solidFill>
                  <a:schemeClr val="dk1"/>
                </a:solidFill>
                <a:latin typeface="Arial"/>
                <a:ea typeface="Arial"/>
                <a:cs typeface="Arial"/>
                <a:sym typeface="Arial"/>
              </a:rPr>
              <a:t>2023 – Cooperatives Sensitisation in collaboration with MSMED</a:t>
            </a:r>
            <a:endParaRPr sz="1600">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8"/>
          <p:cNvSpPr txBox="1"/>
          <p:nvPr/>
        </p:nvSpPr>
        <p:spPr>
          <a:xfrm>
            <a:off x="1104124" y="164946"/>
            <a:ext cx="10937032" cy="505972"/>
          </a:xfrm>
          <a:prstGeom prst="rect">
            <a:avLst/>
          </a:prstGeom>
          <a:noFill/>
          <a:ln>
            <a:noFill/>
          </a:ln>
        </p:spPr>
        <p:txBody>
          <a:bodyPr anchorCtr="0" anchor="t" bIns="45700" lIns="91425" spcFirstLastPara="1" rIns="91425" wrap="square" tIns="45700">
            <a:spAutoFit/>
          </a:bodyPr>
          <a:lstStyle/>
          <a:p>
            <a:pPr indent="0" lvl="0" marL="0" marR="0" rtl="0" algn="just">
              <a:lnSpc>
                <a:spcPct val="120000"/>
              </a:lnSpc>
              <a:spcBef>
                <a:spcPts val="0"/>
              </a:spcBef>
              <a:spcAft>
                <a:spcPts val="0"/>
              </a:spcAft>
              <a:buNone/>
            </a:pPr>
            <a:r>
              <a:rPr b="1" lang="en-US" sz="2400">
                <a:solidFill>
                  <a:schemeClr val="dk1"/>
                </a:solidFill>
                <a:latin typeface="Arial"/>
                <a:ea typeface="Arial"/>
                <a:cs typeface="Arial"/>
                <a:sym typeface="Arial"/>
              </a:rPr>
              <a:t>4.0 Performance Trends; ASM’s Cooperatives &amp; Artisanal Minin Rights (AMRs)</a:t>
            </a:r>
            <a:endParaRPr b="1" sz="2400">
              <a:solidFill>
                <a:schemeClr val="dk1"/>
              </a:solidFill>
              <a:latin typeface="Arial"/>
              <a:ea typeface="Arial"/>
              <a:cs typeface="Arial"/>
              <a:sym typeface="Arial"/>
            </a:endParaRPr>
          </a:p>
        </p:txBody>
      </p:sp>
      <p:sp>
        <p:nvSpPr>
          <p:cNvPr id="183" name="Google Shape;183;p8"/>
          <p:cNvSpPr txBox="1"/>
          <p:nvPr/>
        </p:nvSpPr>
        <p:spPr>
          <a:xfrm>
            <a:off x="1229734" y="597373"/>
            <a:ext cx="11078546" cy="402546"/>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20000"/>
              </a:lnSpc>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Aspiration and target inspired by the 8NDP and National Mineral Resource Development Policy - 2022</a:t>
            </a:r>
            <a:endParaRPr sz="1600">
              <a:solidFill>
                <a:schemeClr val="dk1"/>
              </a:solidFill>
              <a:latin typeface="Arial"/>
              <a:ea typeface="Arial"/>
              <a:cs typeface="Arial"/>
              <a:sym typeface="Arial"/>
            </a:endParaRPr>
          </a:p>
        </p:txBody>
      </p:sp>
      <p:sp>
        <p:nvSpPr>
          <p:cNvPr id="184" name="Google Shape;184;p8"/>
          <p:cNvSpPr txBox="1"/>
          <p:nvPr/>
        </p:nvSpPr>
        <p:spPr>
          <a:xfrm>
            <a:off x="1265853" y="954586"/>
            <a:ext cx="9949542" cy="402546"/>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20000"/>
              </a:lnSpc>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27 ASM Cooperatives to be registered by 2026 (11 at close of 2023), of which 50% be granted AMRs</a:t>
            </a:r>
            <a:endParaRPr sz="1600">
              <a:solidFill>
                <a:schemeClr val="dk1"/>
              </a:solidFill>
              <a:latin typeface="Arial"/>
              <a:ea typeface="Arial"/>
              <a:cs typeface="Arial"/>
              <a:sym typeface="Arial"/>
            </a:endParaRPr>
          </a:p>
        </p:txBody>
      </p:sp>
      <p:sp>
        <p:nvSpPr>
          <p:cNvPr id="185" name="Google Shape;185;p8"/>
          <p:cNvSpPr txBox="1"/>
          <p:nvPr/>
        </p:nvSpPr>
        <p:spPr>
          <a:xfrm>
            <a:off x="4043363" y="1357132"/>
            <a:ext cx="4394521" cy="402546"/>
          </a:xfrm>
          <a:prstGeom prst="rect">
            <a:avLst/>
          </a:prstGeom>
          <a:solidFill>
            <a:srgbClr val="7F6000"/>
          </a:solidFill>
          <a:ln>
            <a:noFill/>
          </a:ln>
        </p:spPr>
        <p:txBody>
          <a:bodyPr anchorCtr="0" anchor="t" bIns="45700" lIns="91425" spcFirstLastPara="1" rIns="91425" wrap="square" tIns="45700">
            <a:spAutoFit/>
          </a:bodyPr>
          <a:lstStyle/>
          <a:p>
            <a:pPr indent="0" lvl="0" marL="0" marR="0" rtl="0" algn="just">
              <a:lnSpc>
                <a:spcPct val="120000"/>
              </a:lnSpc>
              <a:spcBef>
                <a:spcPts val="0"/>
              </a:spcBef>
              <a:spcAft>
                <a:spcPts val="0"/>
              </a:spcAft>
              <a:buNone/>
            </a:pPr>
            <a:r>
              <a:rPr lang="en-US" sz="1800">
                <a:solidFill>
                  <a:schemeClr val="lt1"/>
                </a:solidFill>
                <a:latin typeface="Arial"/>
                <a:ea typeface="Arial"/>
                <a:cs typeface="Arial"/>
                <a:sym typeface="Arial"/>
              </a:rPr>
              <a:t>ASM Formalisation Status – At Close of 2023</a:t>
            </a:r>
            <a:endParaRPr sz="1600">
              <a:solidFill>
                <a:schemeClr val="lt1"/>
              </a:solidFill>
              <a:latin typeface="Arial"/>
              <a:ea typeface="Arial"/>
              <a:cs typeface="Arial"/>
              <a:sym typeface="Arial"/>
            </a:endParaRPr>
          </a:p>
        </p:txBody>
      </p:sp>
      <p:sp>
        <p:nvSpPr>
          <p:cNvPr id="186" name="Google Shape;186;p8"/>
          <p:cNvSpPr txBox="1"/>
          <p:nvPr/>
        </p:nvSpPr>
        <p:spPr>
          <a:xfrm>
            <a:off x="1175154" y="1774616"/>
            <a:ext cx="10778412" cy="710707"/>
          </a:xfrm>
          <a:prstGeom prst="rect">
            <a:avLst/>
          </a:prstGeom>
          <a:solidFill>
            <a:srgbClr val="BF9000"/>
          </a:solidFill>
          <a:ln>
            <a:noFill/>
          </a:ln>
        </p:spPr>
        <p:txBody>
          <a:bodyPr anchorCtr="0" anchor="t" bIns="45700" lIns="91425" spcFirstLastPara="1" rIns="91425" wrap="square" tIns="45700">
            <a:spAutoFit/>
          </a:bodyPr>
          <a:lstStyle/>
          <a:p>
            <a:pPr indent="0" lvl="0" marL="457200" marR="0" rtl="0" algn="l">
              <a:lnSpc>
                <a:spcPct val="115000"/>
              </a:lnSpc>
              <a:spcBef>
                <a:spcPts val="0"/>
              </a:spcBef>
              <a:spcAft>
                <a:spcPts val="0"/>
              </a:spcAft>
              <a:buNone/>
            </a:pPr>
            <a:r>
              <a:rPr lang="en-US" sz="1800">
                <a:solidFill>
                  <a:srgbClr val="000000"/>
                </a:solidFill>
                <a:latin typeface="Arial"/>
                <a:ea typeface="Arial"/>
                <a:cs typeface="Arial"/>
                <a:sym typeface="Arial"/>
              </a:rPr>
              <a:t>A total of 62 Cooperatives / groups have been identified, out of which 48 cooperatives have been registered, with certificates. A total of 37 AMR applications lodged, and 22 AMRs granted. </a:t>
            </a:r>
            <a:endParaRPr sz="1600">
              <a:solidFill>
                <a:schemeClr val="dk1"/>
              </a:solidFill>
              <a:latin typeface="Arial"/>
              <a:ea typeface="Arial"/>
              <a:cs typeface="Arial"/>
              <a:sym typeface="Arial"/>
            </a:endParaRPr>
          </a:p>
        </p:txBody>
      </p:sp>
      <p:pic>
        <p:nvPicPr>
          <p:cNvPr id="187" name="Google Shape;187;p8"/>
          <p:cNvPicPr preferRelativeResize="0"/>
          <p:nvPr/>
        </p:nvPicPr>
        <p:blipFill rotWithShape="1">
          <a:blip r:embed="rId3">
            <a:alphaModFix/>
          </a:blip>
          <a:srcRect b="0" l="0" r="0" t="0"/>
          <a:stretch/>
        </p:blipFill>
        <p:spPr>
          <a:xfrm>
            <a:off x="2556203" y="2460830"/>
            <a:ext cx="7079593" cy="3690082"/>
          </a:xfrm>
          <a:prstGeom prst="rect">
            <a:avLst/>
          </a:prstGeom>
          <a:noFill/>
          <a:ln>
            <a:noFill/>
          </a:ln>
        </p:spPr>
      </p:pic>
      <p:sp>
        <p:nvSpPr>
          <p:cNvPr id="188" name="Google Shape;188;p8"/>
          <p:cNvSpPr txBox="1"/>
          <p:nvPr/>
        </p:nvSpPr>
        <p:spPr>
          <a:xfrm>
            <a:off x="1175154" y="6099660"/>
            <a:ext cx="10937032" cy="734945"/>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20000"/>
              </a:lnSpc>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92 dedicated development mineral sites have been identified in respective districts for ASMs’ participation in infrastructure development projects</a:t>
            </a:r>
            <a:endParaRPr sz="1600">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9"/>
          <p:cNvSpPr txBox="1"/>
          <p:nvPr/>
        </p:nvSpPr>
        <p:spPr>
          <a:xfrm>
            <a:off x="1183433" y="359967"/>
            <a:ext cx="10937032" cy="505972"/>
          </a:xfrm>
          <a:prstGeom prst="rect">
            <a:avLst/>
          </a:prstGeom>
          <a:noFill/>
          <a:ln>
            <a:noFill/>
          </a:ln>
        </p:spPr>
        <p:txBody>
          <a:bodyPr anchorCtr="0" anchor="t" bIns="45700" lIns="91425" spcFirstLastPara="1" rIns="91425" wrap="square" tIns="45700">
            <a:spAutoFit/>
          </a:bodyPr>
          <a:lstStyle/>
          <a:p>
            <a:pPr indent="0" lvl="0" marL="0" marR="0" rtl="0" algn="just">
              <a:lnSpc>
                <a:spcPct val="120000"/>
              </a:lnSpc>
              <a:spcBef>
                <a:spcPts val="0"/>
              </a:spcBef>
              <a:spcAft>
                <a:spcPts val="0"/>
              </a:spcAft>
              <a:buNone/>
            </a:pPr>
            <a:r>
              <a:rPr b="1" lang="en-US" sz="2400">
                <a:solidFill>
                  <a:schemeClr val="dk1"/>
                </a:solidFill>
                <a:latin typeface="Arial"/>
                <a:ea typeface="Arial"/>
                <a:cs typeface="Arial"/>
                <a:sym typeface="Arial"/>
              </a:rPr>
              <a:t>Performance Trends; ASM’s Cooperatives &amp; Artisanal Minin Rights (AMRs)</a:t>
            </a:r>
            <a:endParaRPr b="1" sz="2400">
              <a:solidFill>
                <a:schemeClr val="dk1"/>
              </a:solidFill>
              <a:latin typeface="Arial"/>
              <a:ea typeface="Arial"/>
              <a:cs typeface="Arial"/>
              <a:sym typeface="Arial"/>
            </a:endParaRPr>
          </a:p>
        </p:txBody>
      </p:sp>
      <p:sp>
        <p:nvSpPr>
          <p:cNvPr id="194" name="Google Shape;194;p9"/>
          <p:cNvSpPr txBox="1"/>
          <p:nvPr/>
        </p:nvSpPr>
        <p:spPr>
          <a:xfrm>
            <a:off x="1183433" y="865939"/>
            <a:ext cx="5437400" cy="402546"/>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20000"/>
              </a:lnSpc>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Mining Right Applications by ASMs and Grants</a:t>
            </a:r>
            <a:endParaRPr sz="1600">
              <a:solidFill>
                <a:schemeClr val="dk1"/>
              </a:solidFill>
              <a:latin typeface="Arial"/>
              <a:ea typeface="Arial"/>
              <a:cs typeface="Arial"/>
              <a:sym typeface="Arial"/>
            </a:endParaRPr>
          </a:p>
        </p:txBody>
      </p:sp>
      <p:pic>
        <p:nvPicPr>
          <p:cNvPr id="195" name="Google Shape;195;p9"/>
          <p:cNvPicPr preferRelativeResize="0"/>
          <p:nvPr/>
        </p:nvPicPr>
        <p:blipFill rotWithShape="1">
          <a:blip r:embed="rId3">
            <a:alphaModFix/>
          </a:blip>
          <a:srcRect b="0" l="0" r="0" t="0"/>
          <a:stretch/>
        </p:blipFill>
        <p:spPr>
          <a:xfrm>
            <a:off x="1118118" y="1475568"/>
            <a:ext cx="5502715" cy="3227060"/>
          </a:xfrm>
          <a:prstGeom prst="rect">
            <a:avLst/>
          </a:prstGeom>
          <a:noFill/>
          <a:ln>
            <a:noFill/>
          </a:ln>
        </p:spPr>
      </p:pic>
      <p:pic>
        <p:nvPicPr>
          <p:cNvPr id="196" name="Google Shape;196;p9"/>
          <p:cNvPicPr preferRelativeResize="0"/>
          <p:nvPr/>
        </p:nvPicPr>
        <p:blipFill rotWithShape="1">
          <a:blip r:embed="rId4">
            <a:alphaModFix/>
          </a:blip>
          <a:srcRect b="0" l="0" r="0" t="0"/>
          <a:stretch/>
        </p:blipFill>
        <p:spPr>
          <a:xfrm>
            <a:off x="6651949" y="1475568"/>
            <a:ext cx="5440084" cy="3227060"/>
          </a:xfrm>
          <a:prstGeom prst="rect">
            <a:avLst/>
          </a:prstGeom>
          <a:noFill/>
          <a:ln>
            <a:noFill/>
          </a:ln>
        </p:spPr>
      </p:pic>
      <p:sp>
        <p:nvSpPr>
          <p:cNvPr id="197" name="Google Shape;197;p9"/>
          <p:cNvSpPr txBox="1"/>
          <p:nvPr/>
        </p:nvSpPr>
        <p:spPr>
          <a:xfrm>
            <a:off x="1118118" y="4909711"/>
            <a:ext cx="5437400" cy="333617"/>
          </a:xfrm>
          <a:prstGeom prst="rect">
            <a:avLst/>
          </a:prstGeom>
          <a:noFill/>
          <a:ln>
            <a:noFill/>
          </a:ln>
        </p:spPr>
        <p:txBody>
          <a:bodyPr anchorCtr="0" anchor="t" bIns="45700" lIns="91425" spcFirstLastPara="1" rIns="91425" wrap="square" tIns="45700">
            <a:spAutoFit/>
          </a:bodyPr>
          <a:lstStyle/>
          <a:p>
            <a:pPr indent="0" lvl="0" marL="0" marR="0" rtl="0" algn="just">
              <a:lnSpc>
                <a:spcPct val="120000"/>
              </a:lnSpc>
              <a:spcBef>
                <a:spcPts val="0"/>
              </a:spcBef>
              <a:spcAft>
                <a:spcPts val="0"/>
              </a:spcAft>
              <a:buNone/>
            </a:pPr>
            <a:r>
              <a:rPr lang="en-US" sz="1400">
                <a:solidFill>
                  <a:schemeClr val="dk1"/>
                </a:solidFill>
                <a:latin typeface="Arial"/>
                <a:ea typeface="Arial"/>
                <a:cs typeface="Arial"/>
                <a:sym typeface="Arial"/>
              </a:rPr>
              <a:t>Note: 	(1)AMR – Artisanal Mining Rights</a:t>
            </a:r>
            <a:endParaRPr sz="1400">
              <a:solidFill>
                <a:schemeClr val="dk1"/>
              </a:solidFill>
              <a:latin typeface="Arial"/>
              <a:ea typeface="Arial"/>
              <a:cs typeface="Arial"/>
              <a:sym typeface="Arial"/>
            </a:endParaRPr>
          </a:p>
        </p:txBody>
      </p:sp>
      <p:sp>
        <p:nvSpPr>
          <p:cNvPr id="198" name="Google Shape;198;p9"/>
          <p:cNvSpPr txBox="1"/>
          <p:nvPr/>
        </p:nvSpPr>
        <p:spPr>
          <a:xfrm>
            <a:off x="6773233" y="949902"/>
            <a:ext cx="5437400" cy="402546"/>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20000"/>
              </a:lnSpc>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AMR &amp; SEL Applications –Development minerals</a:t>
            </a:r>
            <a:endParaRPr sz="1600">
              <a:solidFill>
                <a:schemeClr val="dk1"/>
              </a:solidFill>
              <a:latin typeface="Arial"/>
              <a:ea typeface="Arial"/>
              <a:cs typeface="Arial"/>
              <a:sym typeface="Arial"/>
            </a:endParaRPr>
          </a:p>
        </p:txBody>
      </p:sp>
      <p:sp>
        <p:nvSpPr>
          <p:cNvPr id="199" name="Google Shape;199;p9"/>
          <p:cNvSpPr txBox="1"/>
          <p:nvPr/>
        </p:nvSpPr>
        <p:spPr>
          <a:xfrm>
            <a:off x="1118118" y="5215623"/>
            <a:ext cx="5437400" cy="333617"/>
          </a:xfrm>
          <a:prstGeom prst="rect">
            <a:avLst/>
          </a:prstGeom>
          <a:noFill/>
          <a:ln>
            <a:noFill/>
          </a:ln>
        </p:spPr>
        <p:txBody>
          <a:bodyPr anchorCtr="0" anchor="t" bIns="45700" lIns="91425" spcFirstLastPara="1" rIns="91425" wrap="square" tIns="45700">
            <a:spAutoFit/>
          </a:bodyPr>
          <a:lstStyle/>
          <a:p>
            <a:pPr indent="0" lvl="0" marL="0" marR="0" rtl="0" algn="just">
              <a:lnSpc>
                <a:spcPct val="120000"/>
              </a:lnSpc>
              <a:spcBef>
                <a:spcPts val="0"/>
              </a:spcBef>
              <a:spcAft>
                <a:spcPts val="0"/>
              </a:spcAft>
              <a:buNone/>
            </a:pPr>
            <a:r>
              <a:rPr lang="en-US" sz="1400">
                <a:solidFill>
                  <a:schemeClr val="dk1"/>
                </a:solidFill>
                <a:latin typeface="Arial"/>
                <a:ea typeface="Arial"/>
                <a:cs typeface="Arial"/>
                <a:sym typeface="Arial"/>
              </a:rPr>
              <a:t>	(2)SEL – Small-scale Exploration Licence</a:t>
            </a:r>
            <a:endParaRPr sz="1400">
              <a:solidFill>
                <a:schemeClr val="dk1"/>
              </a:solidFill>
              <a:latin typeface="Arial"/>
              <a:ea typeface="Arial"/>
              <a:cs typeface="Arial"/>
              <a:sym typeface="Arial"/>
            </a:endParaRPr>
          </a:p>
        </p:txBody>
      </p:sp>
      <p:sp>
        <p:nvSpPr>
          <p:cNvPr id="200" name="Google Shape;200;p9"/>
          <p:cNvSpPr/>
          <p:nvPr/>
        </p:nvSpPr>
        <p:spPr>
          <a:xfrm>
            <a:off x="5514392" y="3429000"/>
            <a:ext cx="447869" cy="881743"/>
          </a:xfrm>
          <a:prstGeom prst="ellipse">
            <a:avLst/>
          </a:prstGeom>
          <a:noFill/>
          <a:ln cap="flat" cmpd="sng" w="25400">
            <a:solidFill>
              <a:srgbClr val="FF000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1" name="Google Shape;201;p9"/>
          <p:cNvSpPr/>
          <p:nvPr/>
        </p:nvSpPr>
        <p:spPr>
          <a:xfrm>
            <a:off x="10989115" y="3292151"/>
            <a:ext cx="447869" cy="881743"/>
          </a:xfrm>
          <a:prstGeom prst="ellipse">
            <a:avLst/>
          </a:prstGeom>
          <a:noFill/>
          <a:ln cap="flat" cmpd="sng" w="25400">
            <a:solidFill>
              <a:srgbClr val="FF000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2" name="Google Shape;202;p9"/>
          <p:cNvSpPr txBox="1"/>
          <p:nvPr/>
        </p:nvSpPr>
        <p:spPr>
          <a:xfrm>
            <a:off x="1118118" y="5450411"/>
            <a:ext cx="5437400" cy="333617"/>
          </a:xfrm>
          <a:prstGeom prst="rect">
            <a:avLst/>
          </a:prstGeom>
          <a:noFill/>
          <a:ln>
            <a:noFill/>
          </a:ln>
        </p:spPr>
        <p:txBody>
          <a:bodyPr anchorCtr="0" anchor="t" bIns="45700" lIns="91425" spcFirstLastPara="1" rIns="91425" wrap="square" tIns="45700">
            <a:spAutoFit/>
          </a:bodyPr>
          <a:lstStyle/>
          <a:p>
            <a:pPr indent="0" lvl="0" marL="0" marR="0" rtl="0" algn="just">
              <a:lnSpc>
                <a:spcPct val="120000"/>
              </a:lnSpc>
              <a:spcBef>
                <a:spcPts val="0"/>
              </a:spcBef>
              <a:spcAft>
                <a:spcPts val="0"/>
              </a:spcAft>
              <a:buNone/>
            </a:pPr>
            <a:r>
              <a:rPr lang="en-US" sz="1400">
                <a:solidFill>
                  <a:schemeClr val="dk1"/>
                </a:solidFill>
                <a:latin typeface="Arial"/>
                <a:ea typeface="Arial"/>
                <a:cs typeface="Arial"/>
                <a:sym typeface="Arial"/>
              </a:rPr>
              <a:t>	(3) 2022 – Mining cadastre moratorium</a:t>
            </a:r>
            <a:endParaRPr sz="1400">
              <a:solidFill>
                <a:schemeClr val="dk1"/>
              </a:solidFill>
              <a:latin typeface="Arial"/>
              <a:ea typeface="Arial"/>
              <a:cs typeface="Arial"/>
              <a:sym typeface="Arial"/>
            </a:endParaRPr>
          </a:p>
        </p:txBody>
      </p:sp>
      <p:pic>
        <p:nvPicPr>
          <p:cNvPr id="203" name="Google Shape;203;p9"/>
          <p:cNvPicPr preferRelativeResize="0"/>
          <p:nvPr/>
        </p:nvPicPr>
        <p:blipFill rotWithShape="1">
          <a:blip r:embed="rId5">
            <a:alphaModFix/>
          </a:blip>
          <a:srcRect b="0" l="0" r="0" t="0"/>
          <a:stretch/>
        </p:blipFill>
        <p:spPr>
          <a:xfrm>
            <a:off x="10224116" y="5247780"/>
            <a:ext cx="1699532" cy="187401"/>
          </a:xfrm>
          <a:prstGeom prst="rect">
            <a:avLst/>
          </a:prstGeom>
          <a:noFill/>
          <a:ln>
            <a:noFill/>
          </a:ln>
        </p:spPr>
      </p:pic>
      <p:pic>
        <p:nvPicPr>
          <p:cNvPr id="204" name="Google Shape;204;p9"/>
          <p:cNvPicPr preferRelativeResize="0"/>
          <p:nvPr/>
        </p:nvPicPr>
        <p:blipFill rotWithShape="1">
          <a:blip r:embed="rId6">
            <a:alphaModFix/>
          </a:blip>
          <a:srcRect b="0" l="0" r="0" t="0"/>
          <a:stretch/>
        </p:blipFill>
        <p:spPr>
          <a:xfrm>
            <a:off x="10224116" y="5549240"/>
            <a:ext cx="1699532" cy="25664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7E53D102CA974187F48E8DFB812515" ma:contentTypeVersion="16" ma:contentTypeDescription="Create a new document." ma:contentTypeScope="" ma:versionID="a88c0e85ada9e37a1952e090a00958b2">
  <xsd:schema xmlns:xsd="http://www.w3.org/2001/XMLSchema" xmlns:xs="http://www.w3.org/2001/XMLSchema" xmlns:p="http://schemas.microsoft.com/office/2006/metadata/properties" xmlns:ns2="31b59bab-6dbb-45f3-907c-4e3280135598" xmlns:ns3="5a063abd-92d5-4c14-879c-ffbac7776c23" targetNamespace="http://schemas.microsoft.com/office/2006/metadata/properties" ma:root="true" ma:fieldsID="98db923754704a30fda1acda30f67c55" ns2:_="" ns3:_="">
    <xsd:import namespace="31b59bab-6dbb-45f3-907c-4e3280135598"/>
    <xsd:import namespace="5a063abd-92d5-4c14-879c-ffbac7776c2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b59bab-6dbb-45f3-907c-4e32801355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8ebb0a5-c57d-4c3a-bec7-8a38252dd05c"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a063abd-92d5-4c14-879c-ffbac7776c2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8d77023c-f00c-4766-835b-a207c45d601c}" ma:internalName="TaxCatchAll" ma:showField="CatchAllData" ma:web="5a063abd-92d5-4c14-879c-ffbac7776c2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a063abd-92d5-4c14-879c-ffbac7776c23" xsi:nil="true"/>
    <lcf76f155ced4ddcb4097134ff3c332f xmlns="31b59bab-6dbb-45f3-907c-4e3280135598">
      <Terms xmlns="http://schemas.microsoft.com/office/infopath/2007/PartnerControls"/>
    </lcf76f155ced4ddcb4097134ff3c332f>
    <SharedWithUsers xmlns="5a063abd-92d5-4c14-879c-ffbac7776c23">
      <UserInfo>
        <DisplayName/>
        <AccountId xsi:nil="true"/>
        <AccountType/>
      </UserInfo>
    </SharedWithUsers>
  </documentManagement>
</p:properties>
</file>

<file path=customXml/itemProps1.xml><?xml version="1.0" encoding="utf-8"?>
<ds:datastoreItem xmlns:ds="http://schemas.openxmlformats.org/officeDocument/2006/customXml" ds:itemID="{C807479D-F452-4470-8193-DA22A59E198E}"/>
</file>

<file path=customXml/itemProps2.xml><?xml version="1.0" encoding="utf-8"?>
<ds:datastoreItem xmlns:ds="http://schemas.openxmlformats.org/officeDocument/2006/customXml" ds:itemID="{8A0F0D42-C23F-4126-BB4E-4FA0A0457D85}"/>
</file>

<file path=customXml/itemProps3.xml><?xml version="1.0" encoding="utf-8"?>
<ds:datastoreItem xmlns:ds="http://schemas.openxmlformats.org/officeDocument/2006/customXml" ds:itemID="{1F9F31AF-E7DE-4518-B52D-E32B04C39F8F}"/>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guestmsof@outlook.com</dc:creator>
  <dcterms:created xsi:type="dcterms:W3CDTF">2024-04-14T09:06:32Z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0x010100A57E53D102CA974187F48E8DFB812515</vt:lpwstr>
  </property>
  <property fmtid="{D5CDD505-2E9C-101B-9397-08002B2CF9AE}" pid="3" name="Order">
    <vt:r8>7112800</vt:r8>
  </property>
  <property fmtid="{D5CDD505-2E9C-101B-9397-08002B2CF9AE}" pid="4" name="xd_Signature">
    <vt:bool>false</vt:bool>
  </property>
  <property fmtid="{D5CDD505-2E9C-101B-9397-08002B2CF9AE}" pid="5" name="xd_ProgID">
    <vt:lpwstr/>
  </property>
  <property fmtid="{D5CDD505-2E9C-101B-9397-08002B2CF9AE}" pid="6" name="TriggerFlowInfo">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MediaServiceImageTags">
    <vt:lpwstr/>
  </property>
</Properties>
</file>