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PAVwVCEE0rYF89ANJQ94cJa7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yellow and brown background"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5927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860" y="261144"/>
            <a:ext cx="2048566" cy="15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7224" y="112572"/>
            <a:ext cx="28321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surface with a crack in the middle&#10;&#10;Description automatically generated" id="20" name="Google Shape;2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5070" y="1500424"/>
            <a:ext cx="7154757" cy="425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84" name="Google Shape;8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45" y="1"/>
            <a:ext cx="12201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91" name="Google Shape;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45" y="1"/>
            <a:ext cx="12201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98" name="Google Shape;9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45" y="1"/>
            <a:ext cx="12201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1086678" y="24622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colorful object with a white background&#10;&#10;Description automatically generated"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96" y="42390"/>
            <a:ext cx="12050807" cy="677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27" name="Google Shape;2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711"/>
            <a:ext cx="12196823" cy="685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32" name="Google Shape;3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45" y="1"/>
            <a:ext cx="12201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colorful object with a white background&#10;&#10;Description automatically generated" id="39" name="Google Shape;3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874" y="-29817"/>
            <a:ext cx="12254697" cy="688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47" name="Google Shape;4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45" y="1"/>
            <a:ext cx="12201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711"/>
            <a:ext cx="12192000" cy="685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colorful object with a white background&#10;&#10;Description automatically generated" id="63" name="Google Shape;6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349"/>
            <a:ext cx="12192000" cy="68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colorful object on a white background&#10;&#10;Description automatically generated" id="68" name="Google Shape;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425"/>
            <a:ext cx="12192000" cy="68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white surface with a yellow corner&#10;&#10;Description automatically generated" id="76" name="Google Shape;7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45" y="1"/>
            <a:ext cx="12201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ctrTitle"/>
          </p:nvPr>
        </p:nvSpPr>
        <p:spPr>
          <a:xfrm>
            <a:off x="4627985" y="1512448"/>
            <a:ext cx="7144444" cy="2099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Consultative Workshop towards an ASM Continental Strategy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GB" sz="2400">
                <a:latin typeface="Arial"/>
                <a:ea typeface="Arial"/>
                <a:cs typeface="Arial"/>
                <a:sym typeface="Arial"/>
              </a:rPr>
              <a:t>South-South Cooperation and Knowledge Sharing Forum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4585438" y="3761287"/>
            <a:ext cx="7144445" cy="2099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Simukali Mulongwe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Country Coordinator – Zambia</a:t>
            </a:r>
            <a:endParaRPr sz="20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 sz="2000"/>
              <a:t>ACP EU Development Minerals Programme</a:t>
            </a:r>
            <a:endParaRPr b="1" sz="20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i="1" lang="en-GB" sz="1400"/>
              <a:t>April 15 – 19, 2024 – Radisson Blue, Lusaka-Zambia</a:t>
            </a:r>
            <a:endParaRPr b="1" i="1" sz="1400"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661" y="246186"/>
            <a:ext cx="4034339" cy="98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1007706" y="365127"/>
            <a:ext cx="1009572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 sz="3200"/>
              <a:t>Introduction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1007706" y="1438764"/>
            <a:ext cx="10346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Char char="-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Perception about ASM sector – by default regarded as informal (illegal)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Char char="-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Fact about ASM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Neglected sector in many countries – its production poorly or unaccounted for. ASM contributions to mainstream economy unquantified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Employees millions of people especially at the community level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ASM Informal activities are taking place various parts of Africa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Mineral discoveries made by the ASM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eorgia"/>
              <a:buChar char="-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Possible Reason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High levels of unemployment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Poverty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lang="en-GB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Natural Disasters for example drought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007706" y="365127"/>
            <a:ext cx="1009572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None/>
            </a:pPr>
            <a:r>
              <a:rPr b="1" lang="en-GB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GRZ Position on ASM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1007706" y="1825625"/>
            <a:ext cx="10346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en-GB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Unlike other jurisdiction, in Africa or World, the MMMD Act takes cognisant of ASM existence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en-GB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Both old and new National Development Plants emphasised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en-GB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Formalisation of ASM key to organising the sector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en-GB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Dedicated department to be established to focus– New structure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en-GB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Setting up of ASM minerals market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0" y="37052"/>
            <a:ext cx="7265856" cy="1187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/>
              <a:t>	</a:t>
            </a:r>
            <a:r>
              <a:rPr b="1" lang="en-GB" sz="3200"/>
              <a:t>Programme Achievements</a:t>
            </a:r>
            <a:endParaRPr b="1" sz="3200"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972536" y="1218956"/>
            <a:ext cx="110553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On legal and institutional environment: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Built capacities of artisanal miners and government agencies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Fostered formalization and forming of artisanal mining cooperatives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Conducted studies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Geo-data digitization</a:t>
            </a:r>
            <a:endParaRPr sz="2400"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896" y="3895577"/>
            <a:ext cx="1998990" cy="285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226" y="3895577"/>
            <a:ext cx="2935720" cy="28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1007706" y="365127"/>
            <a:ext cx="10095723" cy="1025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 sz="3200"/>
              <a:t>Formalisation of ASMEs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1007706" y="1605084"/>
            <a:ext cx="10346094" cy="46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Major key to organizing the ASM sector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Formalization can be categorized into three stages: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1512247" y="2897066"/>
            <a:ext cx="2479461" cy="333228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formalization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Formation of associations or cooperatives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857495" y="2897066"/>
            <a:ext cx="2396143" cy="332764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Legal formalization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Completion of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necessary gov. requirement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8169511" y="2897066"/>
            <a:ext cx="2268415" cy="332764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Market formalization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Integration into formal market economy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4126972" y="4286250"/>
            <a:ext cx="540752" cy="2725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7443409" y="4286249"/>
            <a:ext cx="536331" cy="2725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1007706" y="365127"/>
            <a:ext cx="10095723" cy="1025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 sz="3200"/>
              <a:t>Implementation Plan for Formalization of ASM</a:t>
            </a:r>
            <a:endParaRPr b="1" sz="3200"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1007705" y="1587499"/>
            <a:ext cx="10395917" cy="50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In order to systematically implement the blue print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Using the regional mining bureaus, a plan developed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Identification of sites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Generated database (Living documents) and plan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Teams formed to support the exercise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633546" y="4013690"/>
            <a:ext cx="4958862" cy="325316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Cooperatives and Business Development officer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4640005" y="4765431"/>
            <a:ext cx="4952403" cy="351692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Cadastre officers, Geologists, Mining Engineers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658186" y="5459412"/>
            <a:ext cx="4952403" cy="360485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ASM - Associations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4675173" y="6098564"/>
            <a:ext cx="4952403" cy="290146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and Traditional Leaders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626577" y="4430711"/>
            <a:ext cx="2320301" cy="1266703"/>
          </a:xfrm>
          <a:prstGeom prst="ellipse">
            <a:avLst/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Composition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 rot="-1069817">
            <a:off x="3708236" y="4368376"/>
            <a:ext cx="894799" cy="1031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 rot="-579547">
            <a:off x="4023232" y="4915209"/>
            <a:ext cx="570465" cy="884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 rot="1026198">
            <a:off x="3955228" y="5423506"/>
            <a:ext cx="650195" cy="9075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 rot="2088111">
            <a:off x="3573607" y="5836152"/>
            <a:ext cx="1099038" cy="10526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/>
        </p:nvSpPr>
        <p:spPr>
          <a:xfrm>
            <a:off x="1143000" y="2618304"/>
            <a:ext cx="6257925" cy="145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br>
              <a:rPr b="1" i="0" lang="en-GB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100" u="none" cap="none" strike="noStrik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i="0" sz="4050" u="none" cap="none" strike="noStrike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913" y="0"/>
            <a:ext cx="1107830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967" y="1314745"/>
            <a:ext cx="6389493" cy="53322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1072662" y="479477"/>
            <a:ext cx="4791807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Identified sites geo-referenced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 Visited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Intervention areas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/>
        </p:nvSpPr>
        <p:spPr>
          <a:xfrm>
            <a:off x="4809393" y="1943100"/>
            <a:ext cx="37894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E53D102CA974187F48E8DFB812515" ma:contentTypeVersion="16" ma:contentTypeDescription="Create a new document." ma:contentTypeScope="" ma:versionID="a88c0e85ada9e37a1952e090a00958b2">
  <xsd:schema xmlns:xsd="http://www.w3.org/2001/XMLSchema" xmlns:xs="http://www.w3.org/2001/XMLSchema" xmlns:p="http://schemas.microsoft.com/office/2006/metadata/properties" xmlns:ns2="31b59bab-6dbb-45f3-907c-4e3280135598" xmlns:ns3="5a063abd-92d5-4c14-879c-ffbac7776c23" targetNamespace="http://schemas.microsoft.com/office/2006/metadata/properties" ma:root="true" ma:fieldsID="98db923754704a30fda1acda30f67c55" ns2:_="" ns3:_="">
    <xsd:import namespace="31b59bab-6dbb-45f3-907c-4e3280135598"/>
    <xsd:import namespace="5a063abd-92d5-4c14-879c-ffbac7776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59bab-6dbb-45f3-907c-4e32801355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63abd-92d5-4c14-879c-ffbac7776c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d77023c-f00c-4766-835b-a207c45d601c}" ma:internalName="TaxCatchAll" ma:showField="CatchAllData" ma:web="5a063abd-92d5-4c14-879c-ffbac7776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063abd-92d5-4c14-879c-ffbac7776c23" xsi:nil="true"/>
    <lcf76f155ced4ddcb4097134ff3c332f xmlns="31b59bab-6dbb-45f3-907c-4e3280135598">
      <Terms xmlns="http://schemas.microsoft.com/office/infopath/2007/PartnerControls"/>
    </lcf76f155ced4ddcb4097134ff3c332f>
    <SharedWithUsers xmlns="5a063abd-92d5-4c14-879c-ffbac7776c2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BA8ADA2-A3F4-4491-A0D5-98F4B466ADFE}"/>
</file>

<file path=customXml/itemProps2.xml><?xml version="1.0" encoding="utf-8"?>
<ds:datastoreItem xmlns:ds="http://schemas.openxmlformats.org/officeDocument/2006/customXml" ds:itemID="{0F49568E-B070-4901-8430-C60C258B7490}"/>
</file>

<file path=customXml/itemProps3.xml><?xml version="1.0" encoding="utf-8"?>
<ds:datastoreItem xmlns:ds="http://schemas.openxmlformats.org/officeDocument/2006/customXml" ds:itemID="{14A05A6F-94AA-4467-B72B-A8E35DE8EA9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Simukali Mulongwe</dc:creator>
  <dcterms:created xsi:type="dcterms:W3CDTF">2024-04-13T22:37:59Z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0x010100A57E53D102CA974187F48E8DFB812515</vt:lpwstr>
  </property>
  <property fmtid="{D5CDD505-2E9C-101B-9397-08002B2CF9AE}" pid="3" name="Order">
    <vt:r8>7113000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